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5" d="100"/>
          <a:sy n="75" d="100"/>
        </p:scale>
        <p:origin x="-870" y="2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11DB-2699-4C4B-BC89-434418D38B8E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76FD1-892C-41CA-A80C-8F5710C0815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3758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1600" y="4385369"/>
            <a:ext cx="3429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25600"/>
            <a:ext cx="5657850" cy="287020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00655"/>
            <a:ext cx="4629150" cy="9144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914402"/>
            <a:ext cx="4343400" cy="4673599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7200" y="812801"/>
            <a:ext cx="1600200" cy="690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1700" y="914401"/>
            <a:ext cx="3771900" cy="60960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400" y="5432664"/>
            <a:ext cx="3429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5689824"/>
            <a:ext cx="2800350" cy="97536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0" y="2540000"/>
            <a:ext cx="4526280" cy="3133344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08126" y="877824"/>
            <a:ext cx="2455164" cy="45720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771900" y="877825"/>
            <a:ext cx="2455164" cy="457623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882635"/>
            <a:ext cx="2455164" cy="85301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26" y="1828800"/>
            <a:ext cx="2457450" cy="36576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71900" y="882635"/>
            <a:ext cx="2455164" cy="85301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71900" y="1828800"/>
            <a:ext cx="2455164" cy="36576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" y="693589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5210" y="693589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96690" y="2366117"/>
            <a:ext cx="3429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1"/>
            <a:ext cx="3257550" cy="4572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0" y="914401"/>
            <a:ext cx="1943100" cy="4572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817034"/>
            <a:ext cx="5029200" cy="339598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604063"/>
            <a:ext cx="3771900" cy="96107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6514" y="4441952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029916" y="1384587"/>
            <a:ext cx="5430465" cy="760931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1821046" y="2861301"/>
            <a:ext cx="7384629" cy="336034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2458466" y="155806"/>
            <a:ext cx="4859522" cy="633967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930" y="6502400"/>
            <a:ext cx="565785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914402"/>
            <a:ext cx="45720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0631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6936CFF-4A25-49D2-BD92-736A7C49D2FD}" type="datetimeFigureOut">
              <a:rPr lang="hr-HR" smtClean="0"/>
              <a:pPr/>
              <a:t>17.4.2015.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7220" y="8206318"/>
            <a:ext cx="3429000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" y="7789333"/>
            <a:ext cx="1600200" cy="4064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B1EBAF0-F177-49F6-A61B-7579477B07F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2" y="0"/>
            <a:ext cx="6119384" cy="2699792"/>
          </a:xfrm>
        </p:spPr>
        <p:txBody>
          <a:bodyPr>
            <a:normAutofit/>
          </a:bodyPr>
          <a:lstStyle/>
          <a:p>
            <a:pPr algn="ctr"/>
            <a:r>
              <a:rPr lang="hr-HR" sz="5400" b="1" dirty="0" smtClean="0">
                <a:solidFill>
                  <a:srgbClr val="FFFF00"/>
                </a:solidFill>
                <a:latin typeface="Curlz MT" panose="04040404050702020202" pitchFamily="82" charset="0"/>
              </a:rPr>
              <a:t/>
            </a:r>
            <a:br>
              <a:rPr lang="hr-HR" sz="5400" b="1" dirty="0" smtClean="0">
                <a:solidFill>
                  <a:srgbClr val="FFFF00"/>
                </a:solidFill>
                <a:latin typeface="Curlz MT" panose="04040404050702020202" pitchFamily="82" charset="0"/>
              </a:rPr>
            </a:br>
            <a:r>
              <a:rPr lang="hr-HR" sz="5400" b="1" dirty="0" smtClean="0">
                <a:solidFill>
                  <a:srgbClr val="FFFF00"/>
                </a:solidFill>
                <a:latin typeface="Curlz MT" panose="04040404050702020202" pitchFamily="82" charset="0"/>
              </a:rPr>
              <a:t>   	</a:t>
            </a:r>
            <a:r>
              <a:rPr lang="hr-HR" sz="4400" b="1" dirty="0" smtClean="0">
                <a:solidFill>
                  <a:srgbClr val="FFFF00"/>
                </a:solidFill>
                <a:latin typeface="Curlz MT" panose="04040404050702020202" pitchFamily="82" charset="0"/>
              </a:rPr>
              <a:t>POKRENI SE I         BUDI FIT</a:t>
            </a:r>
            <a:endParaRPr lang="hr-HR" sz="4400" b="1" dirty="0">
              <a:solidFill>
                <a:srgbClr val="FFFF00"/>
              </a:solidFill>
              <a:latin typeface="Curlz MT" panose="04040404050702020202" pitchFamily="82" charset="0"/>
            </a:endParaRPr>
          </a:p>
        </p:txBody>
      </p:sp>
      <p:pic>
        <p:nvPicPr>
          <p:cNvPr id="13" name="Rezervirano mjesto sadržaja 1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631" y="8172400"/>
            <a:ext cx="2157455" cy="858792"/>
          </a:xfr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38" y="1619672"/>
            <a:ext cx="1257683" cy="1152127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3255" y="4932040"/>
            <a:ext cx="1217758" cy="1080120"/>
          </a:xfrm>
          <a:prstGeom prst="rect">
            <a:avLst/>
          </a:prstGeom>
        </p:spPr>
      </p:pic>
      <p:pic>
        <p:nvPicPr>
          <p:cNvPr id="1026" name="Picture 2" descr="C:\Users\Korisnik\Pictures\exercise_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4088" y="1619672"/>
            <a:ext cx="125287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ravokutnik 15"/>
          <p:cNvSpPr/>
          <p:nvPr/>
        </p:nvSpPr>
        <p:spPr>
          <a:xfrm>
            <a:off x="188638" y="3059832"/>
            <a:ext cx="666936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latin typeface="Rockwell" panose="02060603020205020403" pitchFamily="18" charset="0"/>
              </a:rPr>
              <a:t>DRAGE  UČENICE</a:t>
            </a:r>
            <a:r>
              <a:rPr lang="hr-HR" sz="20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  </a:t>
            </a:r>
            <a:r>
              <a:rPr lang="hr-HR" sz="2000" b="1" dirty="0" smtClean="0">
                <a:latin typeface="Rockwell" panose="02060603020205020403" pitchFamily="18" charset="0"/>
              </a:rPr>
              <a:t>SEDMIH (7.) I OSMIH (8.) RAZREDA </a:t>
            </a:r>
            <a:r>
              <a:rPr lang="hr-HR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I.</a:t>
            </a:r>
            <a:r>
              <a:rPr lang="hr-HR" b="1" dirty="0" smtClean="0">
                <a:latin typeface="Rockwell" panose="02060603020205020403" pitchFamily="18" charset="0"/>
              </a:rPr>
              <a:t>, </a:t>
            </a:r>
            <a:r>
              <a:rPr lang="hr-HR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II. </a:t>
            </a:r>
            <a:r>
              <a:rPr lang="hr-HR" b="1" dirty="0">
                <a:latin typeface="Rockwell" panose="02060603020205020403" pitchFamily="18" charset="0"/>
              </a:rPr>
              <a:t>I</a:t>
            </a:r>
            <a:r>
              <a:rPr lang="hr-HR" b="1" dirty="0" smtClean="0">
                <a:latin typeface="Rockwell" panose="02060603020205020403" pitchFamily="18" charset="0"/>
              </a:rPr>
              <a:t> </a:t>
            </a:r>
            <a:r>
              <a:rPr lang="hr-HR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III. OŠ </a:t>
            </a:r>
            <a:r>
              <a:rPr lang="hr-HR" b="1" dirty="0" smtClean="0">
                <a:latin typeface="Rockwell" panose="02060603020205020403" pitchFamily="18" charset="0"/>
              </a:rPr>
              <a:t>U ČAKOVCU, </a:t>
            </a:r>
          </a:p>
          <a:p>
            <a:pPr algn="ctr"/>
            <a:r>
              <a:rPr lang="hr-HR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OŠ IVANOVEC</a:t>
            </a:r>
            <a:r>
              <a:rPr lang="hr-HR" b="1" dirty="0" smtClean="0">
                <a:latin typeface="Rockwell" panose="02060603020205020403" pitchFamily="18" charset="0"/>
              </a:rPr>
              <a:t> I </a:t>
            </a:r>
            <a:r>
              <a:rPr lang="hr-HR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OŠ KURŠANEC</a:t>
            </a:r>
            <a:endParaRPr lang="hr-HR" b="1" dirty="0">
              <a:solidFill>
                <a:srgbClr val="FFC000"/>
              </a:solidFill>
              <a:latin typeface="Rockwell" panose="02060603020205020403" pitchFamily="18" charset="0"/>
            </a:endParaRPr>
          </a:p>
          <a:p>
            <a:endParaRPr lang="hr-HR" sz="1600" dirty="0" smtClean="0">
              <a:latin typeface="Rockwell" panose="02060603020205020403" pitchFamily="18" charset="0"/>
            </a:endParaRPr>
          </a:p>
          <a:p>
            <a:r>
              <a:rPr lang="hr-HR" b="1" dirty="0" smtClean="0">
                <a:latin typeface="Rockwell" panose="02060603020205020403" pitchFamily="18" charset="0"/>
              </a:rPr>
              <a:t>Uključite se u edukacijski program  tjelesnog vježbanja</a:t>
            </a:r>
          </a:p>
          <a:p>
            <a:r>
              <a:rPr lang="hr-HR" b="1" dirty="0" smtClean="0">
                <a:latin typeface="Rockwell" panose="02060603020205020403" pitchFamily="18" charset="0"/>
              </a:rPr>
              <a:t>i naučite</a:t>
            </a:r>
            <a:r>
              <a:rPr lang="hr-HR" dirty="0">
                <a:latin typeface="Rockwell" panose="02060603020205020403" pitchFamily="18" charset="0"/>
              </a:rPr>
              <a:t> </a:t>
            </a:r>
            <a:endParaRPr lang="hr-HR" dirty="0" smtClean="0">
              <a:latin typeface="Rockwell" panose="02060603020205020403" pitchFamily="18" charset="0"/>
            </a:endParaRPr>
          </a:p>
          <a:p>
            <a:endParaRPr lang="hr-HR" sz="600" dirty="0" smtClean="0">
              <a:latin typeface="Rockwell" panose="02060603020205020403" pitchFamily="18" charset="0"/>
            </a:endParaRPr>
          </a:p>
          <a:p>
            <a:r>
              <a:rPr lang="hr-HR" sz="16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ŠTO, KAKO I KOLIKO VJEŽBATI S CILJEM:</a:t>
            </a:r>
          </a:p>
          <a:p>
            <a:endParaRPr lang="hr-HR" sz="600" dirty="0" smtClean="0">
              <a:latin typeface="Rockwell" panose="02060603020205020403" pitchFamily="18" charset="0"/>
            </a:endParaRPr>
          </a:p>
          <a:p>
            <a:r>
              <a:rPr lang="hr-HR" sz="1500" dirty="0">
                <a:solidFill>
                  <a:srgbClr val="33CC33"/>
                </a:solidFill>
                <a:latin typeface="Rockwell" panose="02060603020205020403" pitchFamily="18" charset="0"/>
              </a:rPr>
              <a:t> </a:t>
            </a:r>
            <a:r>
              <a:rPr lang="hr-HR" sz="1500" dirty="0" smtClean="0">
                <a:solidFill>
                  <a:srgbClr val="33CC33"/>
                </a:solidFill>
                <a:latin typeface="Rockwell" panose="02060603020205020403" pitchFamily="18" charset="0"/>
              </a:rPr>
              <a:t>- OČUVANJA ZDRAVLJA</a:t>
            </a:r>
          </a:p>
          <a:p>
            <a:r>
              <a:rPr lang="hr-HR" sz="1500" dirty="0" smtClean="0">
                <a:solidFill>
                  <a:srgbClr val="33CC33"/>
                </a:solidFill>
                <a:latin typeface="Rockwell" panose="02060603020205020403" pitchFamily="18" charset="0"/>
              </a:rPr>
              <a:t> - POBOLJŠANJA KONDICIJE</a:t>
            </a:r>
          </a:p>
          <a:p>
            <a:r>
              <a:rPr lang="hr-HR" sz="1500" dirty="0" smtClean="0">
                <a:solidFill>
                  <a:srgbClr val="33CC33"/>
                </a:solidFill>
                <a:latin typeface="Rockwell" panose="02060603020205020403" pitchFamily="18" charset="0"/>
              </a:rPr>
              <a:t> - REDUKCIJE (SMANJENJA) POTKOŽNOGA </a:t>
            </a:r>
          </a:p>
          <a:p>
            <a:r>
              <a:rPr lang="hr-HR" sz="1500" dirty="0" smtClean="0">
                <a:solidFill>
                  <a:srgbClr val="33CC33"/>
                </a:solidFill>
                <a:latin typeface="Rockwell" panose="02060603020205020403" pitchFamily="18" charset="0"/>
              </a:rPr>
              <a:t>    MASNOG TKIVA I OBLIKOVANJA TIJELA</a:t>
            </a:r>
          </a:p>
          <a:p>
            <a:endParaRPr lang="hr-HR" sz="1600" dirty="0" smtClean="0">
              <a:solidFill>
                <a:srgbClr val="92D050"/>
              </a:solidFill>
              <a:latin typeface="Rockwell" panose="02060603020205020403" pitchFamily="18" charset="0"/>
            </a:endParaRPr>
          </a:p>
          <a:p>
            <a:r>
              <a:rPr lang="hr-HR" sz="1600" dirty="0" smtClean="0">
                <a:solidFill>
                  <a:srgbClr val="33CC33"/>
                </a:solidFill>
                <a:latin typeface="Rockwell" panose="02060603020205020403" pitchFamily="18" charset="0"/>
              </a:rPr>
              <a:t>Dođite u dvoranu </a:t>
            </a:r>
            <a:r>
              <a:rPr lang="hr-HR" sz="1600" b="1" dirty="0" smtClean="0">
                <a:solidFill>
                  <a:srgbClr val="33CC33"/>
                </a:solidFill>
                <a:latin typeface="Rockwell" panose="02060603020205020403" pitchFamily="18" charset="0"/>
              </a:rPr>
              <a:t>Učiteljskog fakulteta</a:t>
            </a:r>
          </a:p>
          <a:p>
            <a:r>
              <a:rPr lang="hr-HR" sz="16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- 25. travnja 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u </a:t>
            </a:r>
            <a:r>
              <a:rPr lang="hr-HR" sz="1600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9</a:t>
            </a:r>
            <a:r>
              <a:rPr lang="hr-HR" sz="1600" dirty="0" smtClean="0">
                <a:solidFill>
                  <a:srgbClr val="FFC000"/>
                </a:solidFill>
                <a:latin typeface="Rockwell" panose="02060603020205020403" pitchFamily="18" charset="0"/>
              </a:rPr>
              <a:t> sati 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(7. r.) i </a:t>
            </a:r>
            <a:r>
              <a:rPr lang="hr-HR" sz="1600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11</a:t>
            </a:r>
            <a:r>
              <a:rPr lang="hr-HR" sz="1600" dirty="0" smtClean="0">
                <a:solidFill>
                  <a:srgbClr val="FFC000"/>
                </a:solidFill>
                <a:latin typeface="Rockwell" panose="02060603020205020403" pitchFamily="18" charset="0"/>
              </a:rPr>
              <a:t> sati 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(8. r.)</a:t>
            </a:r>
          </a:p>
          <a:p>
            <a:r>
              <a:rPr lang="hr-HR" sz="16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- 9. </a:t>
            </a:r>
            <a:r>
              <a:rPr lang="hr-HR" sz="1600" b="1" dirty="0">
                <a:solidFill>
                  <a:srgbClr val="FFFF00"/>
                </a:solidFill>
                <a:latin typeface="Rockwell" panose="02060603020205020403" pitchFamily="18" charset="0"/>
              </a:rPr>
              <a:t>s</a:t>
            </a:r>
            <a:r>
              <a:rPr lang="hr-HR" sz="16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vibnja 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u </a:t>
            </a:r>
            <a:r>
              <a:rPr lang="hr-HR" sz="1600" b="1" dirty="0">
                <a:solidFill>
                  <a:srgbClr val="FFC000"/>
                </a:solidFill>
                <a:latin typeface="Rockwell" panose="02060603020205020403" pitchFamily="18" charset="0"/>
              </a:rPr>
              <a:t>9</a:t>
            </a:r>
            <a:r>
              <a:rPr lang="hr-HR" sz="1600" dirty="0">
                <a:solidFill>
                  <a:srgbClr val="FFC000"/>
                </a:solidFill>
                <a:latin typeface="Rockwell" panose="02060603020205020403" pitchFamily="18" charset="0"/>
              </a:rPr>
              <a:t> sati 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(7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. r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.) i </a:t>
            </a:r>
            <a:r>
              <a:rPr lang="hr-HR" sz="1600" b="1" dirty="0">
                <a:solidFill>
                  <a:srgbClr val="FFC000"/>
                </a:solidFill>
                <a:latin typeface="Rockwell" panose="02060603020205020403" pitchFamily="18" charset="0"/>
              </a:rPr>
              <a:t>11 sati 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(8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. r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.)</a:t>
            </a:r>
          </a:p>
          <a:p>
            <a:r>
              <a:rPr lang="hr-HR" sz="16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- 30. </a:t>
            </a:r>
            <a:r>
              <a:rPr lang="hr-HR" sz="1600" b="1" dirty="0">
                <a:solidFill>
                  <a:srgbClr val="FFFF00"/>
                </a:solidFill>
                <a:latin typeface="Rockwell" panose="02060603020205020403" pitchFamily="18" charset="0"/>
              </a:rPr>
              <a:t>s</a:t>
            </a:r>
            <a:r>
              <a:rPr lang="hr-HR" sz="16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vibnja 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u </a:t>
            </a:r>
            <a:r>
              <a:rPr lang="hr-HR" sz="1600" b="1" dirty="0">
                <a:solidFill>
                  <a:srgbClr val="FFC000"/>
                </a:solidFill>
                <a:latin typeface="Rockwell" panose="02060603020205020403" pitchFamily="18" charset="0"/>
              </a:rPr>
              <a:t>9</a:t>
            </a:r>
            <a:r>
              <a:rPr lang="hr-HR" sz="1600" dirty="0">
                <a:solidFill>
                  <a:srgbClr val="FFC000"/>
                </a:solidFill>
                <a:latin typeface="Rockwell" panose="02060603020205020403" pitchFamily="18" charset="0"/>
              </a:rPr>
              <a:t> sati 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(7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. r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.) i </a:t>
            </a:r>
            <a:r>
              <a:rPr lang="hr-HR" sz="1600" b="1" dirty="0">
                <a:solidFill>
                  <a:srgbClr val="FFC000"/>
                </a:solidFill>
                <a:latin typeface="Rockwell" panose="02060603020205020403" pitchFamily="18" charset="0"/>
              </a:rPr>
              <a:t>11 sati 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(8</a:t>
            </a:r>
            <a:r>
              <a:rPr lang="hr-HR" sz="1600" dirty="0" smtClean="0">
                <a:solidFill>
                  <a:srgbClr val="FFFF00"/>
                </a:solidFill>
                <a:latin typeface="Rockwell" panose="02060603020205020403" pitchFamily="18" charset="0"/>
              </a:rPr>
              <a:t>. r</a:t>
            </a:r>
            <a:r>
              <a:rPr lang="hr-HR" sz="1600" dirty="0">
                <a:solidFill>
                  <a:srgbClr val="FFFF00"/>
                </a:solidFill>
                <a:latin typeface="Rockwell" panose="02060603020205020403" pitchFamily="18" charset="0"/>
              </a:rPr>
              <a:t>.)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2" name="Picture 2" descr="C:\Users\Korisnik\Pictures\images (7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4868" y="7757925"/>
            <a:ext cx="1734975" cy="127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4221088" y="6588223"/>
            <a:ext cx="2562609" cy="245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V A Ž N O !!! </a:t>
            </a:r>
          </a:p>
          <a:p>
            <a:pPr algn="ctr"/>
            <a:endParaRPr lang="hr-HR" sz="600" b="1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ctr"/>
            <a:r>
              <a:rPr lang="hr-HR" sz="1600" b="1" dirty="0" smtClean="0">
                <a:latin typeface="Rockwell" panose="02060603020205020403" pitchFamily="18" charset="0"/>
              </a:rPr>
              <a:t>Tri škole s najvećim postotkom učenica koje će sudjelovati u programu dobivaju</a:t>
            </a:r>
          </a:p>
          <a:p>
            <a:pPr algn="ctr"/>
            <a:endParaRPr lang="hr-HR" sz="600" b="1" dirty="0" smtClean="0">
              <a:latin typeface="Rockwell" panose="02060603020205020403" pitchFamily="18" charset="0"/>
            </a:endParaRPr>
          </a:p>
          <a:p>
            <a:pPr algn="ctr"/>
            <a:r>
              <a:rPr lang="hr-HR" sz="1600" b="1" dirty="0" smtClean="0">
                <a:latin typeface="Rockwell" panose="02060603020205020403" pitchFamily="18" charset="0"/>
              </a:rPr>
              <a:t> </a:t>
            </a:r>
            <a:r>
              <a:rPr lang="hr-HR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N A G R A D E </a:t>
            </a:r>
            <a:r>
              <a:rPr lang="hr-HR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</a:t>
            </a:r>
          </a:p>
          <a:p>
            <a:pPr algn="ctr"/>
            <a:endParaRPr lang="hr-HR" sz="1600" dirty="0" smtClean="0"/>
          </a:p>
          <a:p>
            <a:pPr algn="ctr"/>
            <a:r>
              <a:rPr lang="hr-HR" sz="1200" b="1" dirty="0" smtClean="0">
                <a:solidFill>
                  <a:srgbClr val="FFFF00"/>
                </a:solidFill>
                <a:latin typeface="Rockwell" panose="02060603020205020403" pitchFamily="18" charset="0"/>
              </a:rPr>
              <a:t>Voditeljica: dr. sc. Ivana Nikolić</a:t>
            </a:r>
            <a:endParaRPr lang="hr-HR" sz="1200" b="1" dirty="0">
              <a:solidFill>
                <a:srgbClr val="FFFF00"/>
              </a:solidFill>
              <a:latin typeface="Rockwell" panose="02060603020205020403" pitchFamily="18" charset="0"/>
            </a:endParaRPr>
          </a:p>
        </p:txBody>
      </p:sp>
      <p:pic>
        <p:nvPicPr>
          <p:cNvPr id="5" name="Picture 2" descr="C:\00 POSAO\01 ŠKOLE\P R I J A T E L J   D J E C E\01 PRIJAŠNJE GODINE\2010\CHILD IN THE CITY 2010\FIRENCA 2010\Logo - Town of Čakovec. Smal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4868" y="251517"/>
            <a:ext cx="729792" cy="84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grad_prijatelj_djece" descr="Intr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9968" y="251519"/>
            <a:ext cx="1146176" cy="84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44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o">
  <a:themeElements>
    <a:clrScheme name="Elementarn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o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o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742</TotalTime>
  <Words>167</Words>
  <Application>Microsoft Office PowerPoint</Application>
  <PresentationFormat>Prikaz na zaslonu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Elementarno</vt:lpstr>
      <vt:lpstr>     POKRENI SE I         BUDI FIT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PC1</cp:lastModifiedBy>
  <cp:revision>57</cp:revision>
  <dcterms:created xsi:type="dcterms:W3CDTF">2015-03-26T13:38:14Z</dcterms:created>
  <dcterms:modified xsi:type="dcterms:W3CDTF">2015-04-17T08:48:40Z</dcterms:modified>
</cp:coreProperties>
</file>