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1"/>
  </p:handoutMasterIdLst>
  <p:sldIdLst>
    <p:sldId id="257" r:id="rId2"/>
    <p:sldId id="276" r:id="rId3"/>
    <p:sldId id="307" r:id="rId4"/>
    <p:sldId id="308" r:id="rId5"/>
    <p:sldId id="332" r:id="rId6"/>
    <p:sldId id="309" r:id="rId7"/>
    <p:sldId id="279" r:id="rId8"/>
    <p:sldId id="280" r:id="rId9"/>
    <p:sldId id="283" r:id="rId10"/>
    <p:sldId id="284" r:id="rId11"/>
    <p:sldId id="285" r:id="rId12"/>
    <p:sldId id="329" r:id="rId13"/>
    <p:sldId id="310" r:id="rId14"/>
    <p:sldId id="311" r:id="rId15"/>
    <p:sldId id="312" r:id="rId16"/>
    <p:sldId id="313" r:id="rId17"/>
    <p:sldId id="315" r:id="rId18"/>
    <p:sldId id="316" r:id="rId19"/>
    <p:sldId id="317" r:id="rId20"/>
    <p:sldId id="318" r:id="rId21"/>
    <p:sldId id="287" r:id="rId22"/>
    <p:sldId id="267" r:id="rId23"/>
    <p:sldId id="319" r:id="rId24"/>
    <p:sldId id="320" r:id="rId25"/>
    <p:sldId id="322" r:id="rId26"/>
    <p:sldId id="271" r:id="rId27"/>
    <p:sldId id="323" r:id="rId28"/>
    <p:sldId id="272" r:id="rId29"/>
    <p:sldId id="293" r:id="rId30"/>
    <p:sldId id="324" r:id="rId31"/>
    <p:sldId id="325" r:id="rId32"/>
    <p:sldId id="274" r:id="rId33"/>
    <p:sldId id="294" r:id="rId34"/>
    <p:sldId id="295" r:id="rId35"/>
    <p:sldId id="326" r:id="rId36"/>
    <p:sldId id="327" r:id="rId37"/>
    <p:sldId id="331" r:id="rId38"/>
    <p:sldId id="297" r:id="rId39"/>
    <p:sldId id="330" r:id="rId4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37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9273D5-413F-46F6-A098-FE354E41CEC8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3C621-A820-4587-8891-6A5D69154528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70337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BDF9F1-EBE3-42D7-AC86-FEFAD3AA7B5D}" type="datetimeFigureOut">
              <a:rPr lang="hr-HR" smtClean="0"/>
              <a:pPr/>
              <a:t>13.7.2016.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B664-7B7B-48EC-84EF-D54374BA54B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Rezultati državnih i županijskih natjecanja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2015./2016.</a:t>
            </a:r>
          </a:p>
          <a:p>
            <a:r>
              <a:rPr lang="hr-HR" dirty="0" smtClean="0"/>
              <a:t>Podjela nagrada</a:t>
            </a:r>
          </a:p>
          <a:p>
            <a:r>
              <a:rPr lang="hr-HR" dirty="0" smtClean="0"/>
              <a:t>Dan škole 25. svibnja 2016.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Informatika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1. mjesto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 Matija </a:t>
            </a:r>
            <a:r>
              <a:rPr lang="hr-HR" dirty="0" err="1" smtClean="0"/>
              <a:t>Bujanić</a:t>
            </a:r>
            <a:r>
              <a:rPr lang="hr-HR" dirty="0" smtClean="0"/>
              <a:t>, 5.b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 Karlo </a:t>
            </a:r>
            <a:r>
              <a:rPr lang="hr-HR" dirty="0" err="1" smtClean="0"/>
              <a:t>Zadravec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58. natjecanje mladih tehničara</a:t>
            </a:r>
            <a:endParaRPr lang="hr-HR" dirty="0" smtClean="0"/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1. mjesto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 Stjepan Petković, 8.a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 Željko Medved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Županijska Modelarska liga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       3. mjesto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  Karlo </a:t>
            </a:r>
            <a:r>
              <a:rPr lang="hr-HR" dirty="0" err="1" smtClean="0"/>
              <a:t>Murk</a:t>
            </a:r>
            <a:r>
              <a:rPr lang="hr-HR" dirty="0" smtClean="0"/>
              <a:t>, 7.b</a:t>
            </a:r>
          </a:p>
          <a:p>
            <a:pPr>
              <a:buNone/>
            </a:pPr>
            <a:r>
              <a:rPr lang="hr-HR" dirty="0" smtClean="0"/>
              <a:t>      Luka </a:t>
            </a:r>
            <a:r>
              <a:rPr lang="hr-HR" dirty="0" err="1" smtClean="0"/>
              <a:t>Črep</a:t>
            </a:r>
            <a:r>
              <a:rPr lang="hr-HR" dirty="0" smtClean="0"/>
              <a:t>, 7.a</a:t>
            </a:r>
          </a:p>
          <a:p>
            <a:endParaRPr lang="hr-HR" dirty="0" smtClean="0"/>
          </a:p>
          <a:p>
            <a:pPr>
              <a:buNone/>
            </a:pPr>
            <a:r>
              <a:rPr lang="hr-HR" dirty="0" smtClean="0"/>
              <a:t>Mentor: Željko Medved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Biologija</a:t>
            </a:r>
          </a:p>
          <a:p>
            <a:r>
              <a:rPr lang="hr-HR" dirty="0" smtClean="0"/>
              <a:t>Lucija </a:t>
            </a:r>
            <a:r>
              <a:rPr lang="hr-HR" dirty="0" err="1" smtClean="0"/>
              <a:t>Vlahek</a:t>
            </a:r>
            <a:r>
              <a:rPr lang="hr-HR" dirty="0" smtClean="0"/>
              <a:t>, 7.a</a:t>
            </a:r>
          </a:p>
          <a:p>
            <a:r>
              <a:rPr lang="hr-HR" dirty="0" smtClean="0"/>
              <a:t>Benjamin </a:t>
            </a:r>
            <a:r>
              <a:rPr lang="hr-HR" dirty="0" err="1" smtClean="0"/>
              <a:t>Zadravec</a:t>
            </a:r>
            <a:r>
              <a:rPr lang="hr-HR" dirty="0" smtClean="0"/>
              <a:t>, 7.a</a:t>
            </a:r>
          </a:p>
          <a:p>
            <a:r>
              <a:rPr lang="hr-HR" dirty="0" smtClean="0"/>
              <a:t>Stjepan Petković, 8.a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Mentorica: Marija </a:t>
            </a:r>
            <a:r>
              <a:rPr lang="hr-HR" dirty="0" err="1" smtClean="0"/>
              <a:t>Purić</a:t>
            </a:r>
            <a:r>
              <a:rPr lang="hr-HR" dirty="0" smtClean="0"/>
              <a:t> </a:t>
            </a:r>
            <a:r>
              <a:rPr lang="hr-HR" dirty="0" err="1" smtClean="0"/>
              <a:t>Hranjec</a:t>
            </a: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Engleski jezik</a:t>
            </a:r>
          </a:p>
          <a:p>
            <a:r>
              <a:rPr lang="hr-HR" dirty="0" smtClean="0"/>
              <a:t>Dina Žužul, 8.b</a:t>
            </a:r>
          </a:p>
          <a:p>
            <a:r>
              <a:rPr lang="hr-HR" dirty="0" smtClean="0"/>
              <a:t>Saša </a:t>
            </a:r>
            <a:r>
              <a:rPr lang="hr-HR" dirty="0" err="1" smtClean="0"/>
              <a:t>Bulović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Stjepan Petković, 8.a</a:t>
            </a:r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Mentorica:  Anica </a:t>
            </a:r>
            <a:r>
              <a:rPr lang="hr-HR" dirty="0" err="1" smtClean="0"/>
              <a:t>Kolmanić</a:t>
            </a:r>
            <a:endParaRPr lang="hr-H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Fizika</a:t>
            </a:r>
          </a:p>
          <a:p>
            <a:r>
              <a:rPr lang="hr-HR" dirty="0" smtClean="0"/>
              <a:t>Dina Žužul. 8.b</a:t>
            </a:r>
          </a:p>
          <a:p>
            <a:r>
              <a:rPr lang="hr-HR" dirty="0" smtClean="0"/>
              <a:t>Erik Varga, 8.b</a:t>
            </a:r>
          </a:p>
          <a:p>
            <a:r>
              <a:rPr lang="hr-HR" dirty="0" smtClean="0"/>
              <a:t>Ivan </a:t>
            </a:r>
            <a:r>
              <a:rPr lang="hr-HR" dirty="0" err="1" smtClean="0"/>
              <a:t>Munđar</a:t>
            </a:r>
            <a:r>
              <a:rPr lang="hr-HR" dirty="0" smtClean="0"/>
              <a:t>, 8.b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Nikola Friščić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Geografija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Barbara Novak, 6.r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Dino Lesjak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Kemija</a:t>
            </a:r>
          </a:p>
          <a:p>
            <a:r>
              <a:rPr lang="hr-HR" dirty="0" smtClean="0"/>
              <a:t>Ivan </a:t>
            </a:r>
            <a:r>
              <a:rPr lang="hr-HR" dirty="0" err="1" smtClean="0"/>
              <a:t>Munđar</a:t>
            </a:r>
            <a:r>
              <a:rPr lang="hr-HR" dirty="0" smtClean="0"/>
              <a:t>, 8.b</a:t>
            </a:r>
          </a:p>
          <a:p>
            <a:r>
              <a:rPr lang="hr-HR" dirty="0" smtClean="0"/>
              <a:t>Stjepan Petković, 8.a</a:t>
            </a:r>
          </a:p>
          <a:p>
            <a:r>
              <a:rPr lang="hr-HR" dirty="0" smtClean="0"/>
              <a:t>Erik Varga, 8.b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Nina Magdalenić - Veselko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0912" y="1844825"/>
            <a:ext cx="8229600" cy="4968552"/>
          </a:xfrm>
        </p:spPr>
        <p:txBody>
          <a:bodyPr/>
          <a:lstStyle/>
          <a:p>
            <a:pPr>
              <a:buNone/>
            </a:pPr>
            <a:r>
              <a:rPr lang="hr-HR" b="1" dirty="0" smtClean="0"/>
              <a:t>Matematika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Josipa Petrović, 4.b</a:t>
            </a:r>
          </a:p>
          <a:p>
            <a:r>
              <a:rPr lang="hr-HR" dirty="0" smtClean="0"/>
              <a:t>Franjo </a:t>
            </a:r>
            <a:r>
              <a:rPr lang="hr-HR" dirty="0" err="1" smtClean="0"/>
              <a:t>Kranjčec</a:t>
            </a:r>
            <a:r>
              <a:rPr lang="hr-HR" dirty="0" smtClean="0"/>
              <a:t>. 4.b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Ružica </a:t>
            </a:r>
            <a:r>
              <a:rPr lang="hr-HR" dirty="0" err="1" smtClean="0"/>
              <a:t>Kacun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0912" y="1988841"/>
            <a:ext cx="7077472" cy="3456384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b="1" dirty="0" smtClean="0"/>
              <a:t>Matematika</a:t>
            </a:r>
          </a:p>
          <a:p>
            <a:pPr>
              <a:buNone/>
            </a:pPr>
            <a:endParaRPr lang="hr-HR" b="1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Patrik Koren, 6.r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Vesna </a:t>
            </a:r>
            <a:r>
              <a:rPr lang="hr-HR" dirty="0" err="1" smtClean="0"/>
              <a:t>Martinjak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DRŽAVNO NATJECANJE IZ </a:t>
            </a:r>
            <a:br>
              <a:rPr lang="hr-HR" sz="3600" b="1" dirty="0" smtClean="0"/>
            </a:br>
            <a:r>
              <a:rPr lang="hr-HR" sz="3600" b="1" dirty="0" smtClean="0"/>
              <a:t>NJEMAČKOG JEZIKA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6936" y="2719461"/>
            <a:ext cx="6501408" cy="2869779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hr-HR" sz="3600" dirty="0" smtClean="0"/>
              <a:t> Dina Žužul, 8.b</a:t>
            </a:r>
          </a:p>
          <a:p>
            <a:pPr>
              <a:spcAft>
                <a:spcPts val="1200"/>
              </a:spcAft>
              <a:buNone/>
            </a:pPr>
            <a:r>
              <a:rPr lang="hr-HR" sz="3600" dirty="0" smtClean="0"/>
              <a:t>Mentorica: Ivana </a:t>
            </a:r>
            <a:r>
              <a:rPr lang="hr-HR" sz="3600" dirty="0" err="1" smtClean="0"/>
              <a:t>Komar</a:t>
            </a:r>
            <a:r>
              <a:rPr lang="hr-HR" sz="3600" dirty="0" smtClean="0"/>
              <a:t> </a:t>
            </a:r>
            <a:r>
              <a:rPr lang="hr-HR" sz="3600" dirty="0" err="1" smtClean="0"/>
              <a:t>Srnec</a:t>
            </a:r>
            <a:r>
              <a:rPr lang="hr-HR" sz="3600" dirty="0" smtClean="0"/>
              <a:t>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8904" y="1711349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b="1" dirty="0" smtClean="0"/>
              <a:t>Njemački jezik</a:t>
            </a:r>
          </a:p>
          <a:p>
            <a:r>
              <a:rPr lang="hr-HR" dirty="0" smtClean="0"/>
              <a:t>Dina Žužul, 8.b</a:t>
            </a:r>
          </a:p>
          <a:p>
            <a:r>
              <a:rPr lang="hr-HR" dirty="0" smtClean="0"/>
              <a:t>Erik Varga, 8.b</a:t>
            </a:r>
          </a:p>
          <a:p>
            <a:r>
              <a:rPr lang="hr-HR" dirty="0" smtClean="0"/>
              <a:t>Filip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Ivana </a:t>
            </a:r>
            <a:r>
              <a:rPr lang="hr-HR" dirty="0" err="1" smtClean="0"/>
              <a:t>Komar</a:t>
            </a:r>
            <a:r>
              <a:rPr lang="hr-HR" dirty="0" smtClean="0"/>
              <a:t> </a:t>
            </a:r>
            <a:r>
              <a:rPr lang="hr-HR" dirty="0" err="1" smtClean="0"/>
              <a:t>Srnec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</a:t>
            </a:r>
            <a:r>
              <a:rPr lang="hr-HR" sz="3200" dirty="0"/>
              <a:t>I</a:t>
            </a:r>
            <a:r>
              <a:rPr lang="hr-HR" sz="3200" dirty="0" smtClean="0"/>
              <a:t>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Povijest</a:t>
            </a:r>
            <a:endParaRPr lang="hr-HR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Stjepan Petković, 8.a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Denis Kos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27584" y="2276872"/>
            <a:ext cx="4038600" cy="3168352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Lorena </a:t>
            </a:r>
            <a:r>
              <a:rPr lang="hr-HR" dirty="0" err="1" smtClean="0"/>
              <a:t>Brzuhalski</a:t>
            </a:r>
            <a:r>
              <a:rPr lang="hr-HR" dirty="0" smtClean="0"/>
              <a:t>, 5.b</a:t>
            </a:r>
          </a:p>
          <a:p>
            <a:r>
              <a:rPr lang="hr-HR" dirty="0" smtClean="0"/>
              <a:t>Viktorija </a:t>
            </a:r>
            <a:r>
              <a:rPr lang="hr-HR" dirty="0" err="1" smtClean="0"/>
              <a:t>Rajter</a:t>
            </a:r>
            <a:r>
              <a:rPr lang="hr-HR" dirty="0" smtClean="0"/>
              <a:t>, 5.b</a:t>
            </a:r>
          </a:p>
          <a:p>
            <a:r>
              <a:rPr lang="hr-HR" dirty="0" smtClean="0"/>
              <a:t>Antonia Marodi, 5.b</a:t>
            </a:r>
          </a:p>
          <a:p>
            <a:r>
              <a:rPr lang="hr-HR" dirty="0" smtClean="0"/>
              <a:t>Matija </a:t>
            </a:r>
            <a:r>
              <a:rPr lang="hr-HR" dirty="0" err="1" smtClean="0"/>
              <a:t>Bujanić</a:t>
            </a:r>
            <a:r>
              <a:rPr lang="hr-HR" dirty="0" smtClean="0"/>
              <a:t>, 5.b</a:t>
            </a:r>
          </a:p>
          <a:p>
            <a:r>
              <a:rPr lang="hr-HR" dirty="0" smtClean="0"/>
              <a:t>Antonija Car, 6.r</a:t>
            </a:r>
          </a:p>
          <a:p>
            <a:r>
              <a:rPr lang="hr-HR" dirty="0" smtClean="0"/>
              <a:t>David Herman, 6.r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860032" y="2204864"/>
            <a:ext cx="4038600" cy="3013795"/>
          </a:xfrm>
        </p:spPr>
        <p:txBody>
          <a:bodyPr>
            <a:normAutofit lnSpcReduction="10000"/>
          </a:bodyPr>
          <a:lstStyle/>
          <a:p>
            <a:r>
              <a:rPr lang="hr-HR" dirty="0" smtClean="0"/>
              <a:t>Švenda Karlo, 6.r</a:t>
            </a:r>
          </a:p>
          <a:p>
            <a:r>
              <a:rPr lang="hr-HR" dirty="0" smtClean="0"/>
              <a:t>Denis </a:t>
            </a:r>
            <a:r>
              <a:rPr lang="hr-HR" dirty="0" err="1" smtClean="0"/>
              <a:t>Blažek</a:t>
            </a:r>
            <a:r>
              <a:rPr lang="hr-HR" dirty="0" smtClean="0"/>
              <a:t>, 6 r</a:t>
            </a:r>
          </a:p>
          <a:p>
            <a:r>
              <a:rPr lang="hr-HR" dirty="0" err="1" smtClean="0"/>
              <a:t>Črep</a:t>
            </a:r>
            <a:r>
              <a:rPr lang="hr-HR" dirty="0" smtClean="0"/>
              <a:t> Luka, 7.a</a:t>
            </a:r>
          </a:p>
          <a:p>
            <a:r>
              <a:rPr lang="hr-HR" dirty="0" smtClean="0"/>
              <a:t>Stjepan Petković, 8.a</a:t>
            </a:r>
          </a:p>
          <a:p>
            <a:r>
              <a:rPr lang="hr-HR" dirty="0" smtClean="0"/>
              <a:t>Tin </a:t>
            </a:r>
            <a:r>
              <a:rPr lang="hr-HR" dirty="0" err="1" smtClean="0"/>
              <a:t>Toplek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Filip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pPr>
              <a:buFont typeface="Wingdings" pitchFamily="2" charset="2"/>
              <a:buChar char="ü"/>
            </a:pPr>
            <a:endParaRPr lang="hr-HR" dirty="0"/>
          </a:p>
        </p:txBody>
      </p:sp>
      <p:sp>
        <p:nvSpPr>
          <p:cNvPr id="5" name="TekstniOkvir 4"/>
          <p:cNvSpPr txBox="1"/>
          <p:nvPr/>
        </p:nvSpPr>
        <p:spPr>
          <a:xfrm>
            <a:off x="1259632" y="1556792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b="1" dirty="0" smtClean="0"/>
              <a:t>58. NATJECANJE MLADIH TEHNIČARA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899592" y="5373216"/>
            <a:ext cx="54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dirty="0" smtClean="0"/>
              <a:t>Mentor:  Željko Medved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772816"/>
            <a:ext cx="8229600" cy="531805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LIDRANO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dirty="0" smtClean="0"/>
              <a:t>Kazivanje poezije</a:t>
            </a:r>
          </a:p>
          <a:p>
            <a:pPr>
              <a:buNone/>
            </a:pPr>
            <a:endParaRPr lang="hr-HR" dirty="0" smtClean="0"/>
          </a:p>
          <a:p>
            <a:r>
              <a:rPr lang="hr-HR" dirty="0" smtClean="0"/>
              <a:t>Stjepan Petković, 8.a</a:t>
            </a:r>
            <a:endParaRPr lang="hr-HR" dirty="0"/>
          </a:p>
          <a:p>
            <a:pPr>
              <a:buNone/>
            </a:pPr>
            <a:r>
              <a:rPr lang="hr-HR" dirty="0" smtClean="0"/>
              <a:t>Mentorica: Dijana Kozjak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916832"/>
            <a:ext cx="8229600" cy="51740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LIDRANO</a:t>
            </a:r>
            <a:r>
              <a:rPr lang="hr-HR" dirty="0" smtClean="0"/>
              <a:t> </a:t>
            </a:r>
          </a:p>
          <a:p>
            <a:pPr>
              <a:buNone/>
            </a:pPr>
            <a:r>
              <a:rPr lang="hr-HR" sz="2800" dirty="0" smtClean="0"/>
              <a:t> Novinarski izraz</a:t>
            </a:r>
          </a:p>
          <a:p>
            <a:pPr>
              <a:buNone/>
            </a:pPr>
            <a:endParaRPr lang="hr-HR" sz="2800" dirty="0" smtClean="0"/>
          </a:p>
          <a:p>
            <a:r>
              <a:rPr lang="hr-HR" dirty="0" smtClean="0"/>
              <a:t>Karla </a:t>
            </a:r>
            <a:r>
              <a:rPr lang="hr-HR" dirty="0" err="1" smtClean="0"/>
              <a:t>Vurušić</a:t>
            </a:r>
            <a:r>
              <a:rPr lang="hr-HR" dirty="0" smtClean="0"/>
              <a:t>, 7.b</a:t>
            </a:r>
          </a:p>
          <a:p>
            <a:pPr>
              <a:buNone/>
            </a:pPr>
            <a:r>
              <a:rPr lang="hr-HR" dirty="0" smtClean="0"/>
              <a:t>Mentorica:  Nataša Kralj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slov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 smtClean="0"/>
              <a:t>           LIDRANO 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4040188" cy="3816424"/>
          </a:xfrm>
        </p:spPr>
        <p:txBody>
          <a:bodyPr>
            <a:normAutofit lnSpcReduction="10000"/>
          </a:bodyPr>
          <a:lstStyle/>
          <a:p>
            <a:r>
              <a:rPr lang="hr-HR" sz="2800" dirty="0" smtClean="0"/>
              <a:t>Stjepan Petković, 8.a</a:t>
            </a:r>
          </a:p>
          <a:p>
            <a:r>
              <a:rPr lang="hr-HR" sz="2800" dirty="0" smtClean="0"/>
              <a:t>Filip </a:t>
            </a:r>
            <a:r>
              <a:rPr lang="hr-HR" sz="2800" dirty="0" err="1" smtClean="0"/>
              <a:t>Tkalčec</a:t>
            </a:r>
            <a:r>
              <a:rPr lang="hr-HR" sz="2800" dirty="0" smtClean="0"/>
              <a:t>, 8.a</a:t>
            </a:r>
          </a:p>
          <a:p>
            <a:r>
              <a:rPr lang="hr-HR" sz="2800" dirty="0" smtClean="0"/>
              <a:t>Matija </a:t>
            </a:r>
            <a:r>
              <a:rPr lang="hr-HR" sz="2800" dirty="0" err="1" smtClean="0"/>
              <a:t>Bujanić</a:t>
            </a:r>
            <a:r>
              <a:rPr lang="hr-HR" sz="2800" dirty="0" smtClean="0"/>
              <a:t>, 5.b</a:t>
            </a:r>
          </a:p>
          <a:p>
            <a:r>
              <a:rPr lang="hr-HR" sz="2800" dirty="0" smtClean="0"/>
              <a:t>Katja Kolari</a:t>
            </a:r>
            <a:r>
              <a:rPr lang="hr-HR" dirty="0" smtClean="0"/>
              <a:t>ć, 5.b</a:t>
            </a:r>
          </a:p>
          <a:p>
            <a:endParaRPr lang="hr-HR" dirty="0" smtClean="0"/>
          </a:p>
          <a:p>
            <a:pPr>
              <a:buNone/>
            </a:pPr>
            <a:r>
              <a:rPr lang="hr-HR" sz="2800" dirty="0" smtClean="0"/>
              <a:t>Mentori: </a:t>
            </a:r>
          </a:p>
          <a:p>
            <a:pPr>
              <a:buNone/>
            </a:pPr>
            <a:r>
              <a:rPr lang="hr-HR" sz="2800" dirty="0" smtClean="0"/>
              <a:t>               Nataša Kralj</a:t>
            </a:r>
          </a:p>
          <a:p>
            <a:pPr>
              <a:buNone/>
            </a:pPr>
            <a:r>
              <a:rPr lang="hr-HR" sz="2800" dirty="0" smtClean="0"/>
              <a:t>		Radovan Petković</a:t>
            </a:r>
          </a:p>
          <a:p>
            <a:endParaRPr lang="hr-HR" dirty="0" smtClean="0"/>
          </a:p>
          <a:p>
            <a:endParaRPr lang="hr-HR" dirty="0"/>
          </a:p>
        </p:txBody>
      </p:sp>
      <p:sp>
        <p:nvSpPr>
          <p:cNvPr id="7" name="Rezervirano mjesto teksta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u="sng" dirty="0" smtClean="0"/>
              <a:t>Radio igra “ </a:t>
            </a:r>
            <a:r>
              <a:rPr lang="hr-HR" u="sng" dirty="0" err="1" smtClean="0"/>
              <a:t>Kruhek</a:t>
            </a:r>
            <a:r>
              <a:rPr lang="hr-HR" u="sng" dirty="0" smtClean="0"/>
              <a:t>”</a:t>
            </a:r>
            <a:endParaRPr lang="hr-HR" dirty="0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4"/>
          </p:nvPr>
        </p:nvSpPr>
        <p:spPr>
          <a:xfrm>
            <a:off x="4645025" y="2420888"/>
            <a:ext cx="4041775" cy="2376264"/>
          </a:xfrm>
        </p:spPr>
        <p:txBody>
          <a:bodyPr/>
          <a:lstStyle/>
          <a:p>
            <a:r>
              <a:rPr lang="hr-HR" sz="2800" dirty="0" smtClean="0"/>
              <a:t>Adela </a:t>
            </a:r>
            <a:r>
              <a:rPr lang="hr-HR" sz="2800" dirty="0" err="1" smtClean="0"/>
              <a:t>Pancer</a:t>
            </a:r>
            <a:r>
              <a:rPr lang="hr-HR" sz="2800" dirty="0" smtClean="0"/>
              <a:t>, 7.b</a:t>
            </a:r>
          </a:p>
          <a:p>
            <a:r>
              <a:rPr lang="hr-HR" sz="2800" dirty="0" smtClean="0"/>
              <a:t>Dino Farkaš, 7.b</a:t>
            </a:r>
          </a:p>
          <a:p>
            <a:r>
              <a:rPr lang="hr-HR" sz="2800" dirty="0" smtClean="0"/>
              <a:t>Domagoj </a:t>
            </a:r>
            <a:r>
              <a:rPr lang="hr-HR" sz="2800" dirty="0" err="1" smtClean="0"/>
              <a:t>Vlahek</a:t>
            </a:r>
            <a:r>
              <a:rPr lang="hr-HR" sz="2800" dirty="0" smtClean="0"/>
              <a:t>, 5.b</a:t>
            </a:r>
          </a:p>
          <a:p>
            <a:r>
              <a:rPr lang="hr-HR" sz="2800" dirty="0" smtClean="0"/>
              <a:t>Noa Karol, 4.b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8904" y="16002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b="1" dirty="0" smtClean="0"/>
              <a:t>MLADEŽ CRVENOG KRIŽA </a:t>
            </a:r>
          </a:p>
          <a:p>
            <a:r>
              <a:rPr lang="hr-HR" dirty="0" smtClean="0"/>
              <a:t>Lovro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Mislav Herman, 8.b</a:t>
            </a:r>
          </a:p>
          <a:p>
            <a:r>
              <a:rPr lang="hr-HR" dirty="0" smtClean="0"/>
              <a:t>Tin </a:t>
            </a:r>
            <a:r>
              <a:rPr lang="hr-HR" dirty="0" err="1" smtClean="0"/>
              <a:t>Toplek</a:t>
            </a:r>
            <a:r>
              <a:rPr lang="hr-HR" dirty="0" smtClean="0"/>
              <a:t>, 8.a</a:t>
            </a:r>
          </a:p>
          <a:p>
            <a:r>
              <a:rPr lang="hr-HR" dirty="0" err="1" smtClean="0"/>
              <a:t>Paolina</a:t>
            </a:r>
            <a:r>
              <a:rPr lang="hr-HR" dirty="0" smtClean="0"/>
              <a:t> </a:t>
            </a:r>
            <a:r>
              <a:rPr lang="hr-HR" dirty="0" err="1" smtClean="0"/>
              <a:t>Kranjčec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Filip Lesjak, 8.a</a:t>
            </a:r>
          </a:p>
          <a:p>
            <a:r>
              <a:rPr lang="hr-HR" dirty="0" err="1" smtClean="0"/>
              <a:t>Evelin</a:t>
            </a:r>
            <a:r>
              <a:rPr lang="hr-HR" dirty="0" smtClean="0"/>
              <a:t> </a:t>
            </a:r>
            <a:r>
              <a:rPr lang="hr-HR" dirty="0" err="1" smtClean="0"/>
              <a:t>Šoltić</a:t>
            </a:r>
            <a:r>
              <a:rPr lang="hr-HR" dirty="0" smtClean="0"/>
              <a:t>, 8.a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          Mentor: Denis Kos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6104"/>
          </a:xfrm>
        </p:spPr>
        <p:txBody>
          <a:bodyPr>
            <a:normAutofit/>
          </a:bodyPr>
          <a:lstStyle/>
          <a:p>
            <a:r>
              <a:rPr lang="hr-HR" sz="3200" dirty="0" smtClean="0"/>
              <a:t>2. ŽUPANIJSKA SMOTRA ŠKOLSKIH ZBOROVA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endParaRPr lang="hr-HR" dirty="0" smtClean="0"/>
          </a:p>
          <a:p>
            <a:r>
              <a:rPr lang="hr-HR" dirty="0" smtClean="0"/>
              <a:t>Školski zbor i tamburaši</a:t>
            </a:r>
          </a:p>
          <a:p>
            <a:endParaRPr lang="hr-HR" dirty="0" smtClean="0"/>
          </a:p>
          <a:p>
            <a:r>
              <a:rPr lang="hr-HR" dirty="0" smtClean="0"/>
              <a:t>Mentorica: Natalija </a:t>
            </a:r>
            <a:r>
              <a:rPr lang="hr-HR" dirty="0" err="1" smtClean="0"/>
              <a:t>Guterman</a:t>
            </a:r>
            <a:r>
              <a:rPr lang="hr-HR" dirty="0" smtClean="0"/>
              <a:t> Vuk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600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</a:t>
            </a:r>
            <a:r>
              <a:rPr lang="hr-HR" b="1" dirty="0" smtClean="0"/>
              <a:t>ČITANJEM DO ZVIJEZDA</a:t>
            </a:r>
          </a:p>
          <a:p>
            <a:pPr>
              <a:buNone/>
            </a:pPr>
            <a:endParaRPr lang="hr-HR" b="1" dirty="0" smtClean="0"/>
          </a:p>
          <a:p>
            <a:r>
              <a:rPr lang="hr-HR" dirty="0" smtClean="0"/>
              <a:t>Tea </a:t>
            </a:r>
            <a:r>
              <a:rPr lang="hr-HR" dirty="0" err="1" smtClean="0"/>
              <a:t>Antonović</a:t>
            </a:r>
            <a:r>
              <a:rPr lang="hr-HR" dirty="0" smtClean="0"/>
              <a:t>, 6.</a:t>
            </a:r>
          </a:p>
          <a:p>
            <a:r>
              <a:rPr lang="hr-HR" dirty="0" smtClean="0"/>
              <a:t>Karla </a:t>
            </a:r>
            <a:r>
              <a:rPr lang="hr-HR" dirty="0" err="1" smtClean="0"/>
              <a:t>Vurušić</a:t>
            </a:r>
            <a:r>
              <a:rPr lang="hr-HR" dirty="0" smtClean="0"/>
              <a:t>, 7.b</a:t>
            </a:r>
          </a:p>
          <a:p>
            <a:r>
              <a:rPr lang="hr-HR" dirty="0" smtClean="0"/>
              <a:t>Adela </a:t>
            </a:r>
            <a:r>
              <a:rPr lang="hr-HR" dirty="0" err="1" smtClean="0"/>
              <a:t>Pancer</a:t>
            </a:r>
            <a:r>
              <a:rPr lang="hr-HR" dirty="0" smtClean="0"/>
              <a:t>, 7.b</a:t>
            </a:r>
          </a:p>
          <a:p>
            <a:pPr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Tanja </a:t>
            </a:r>
            <a:r>
              <a:rPr lang="hr-HR" dirty="0" err="1" smtClean="0"/>
              <a:t>Radiković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Matematički klokan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431429"/>
            <a:ext cx="7416824" cy="330182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/>
              <a:t>Nina </a:t>
            </a:r>
            <a:r>
              <a:rPr lang="hr-HR" dirty="0" err="1" smtClean="0"/>
              <a:t>Meglić</a:t>
            </a:r>
            <a:r>
              <a:rPr lang="hr-HR" dirty="0" smtClean="0"/>
              <a:t>, 2.r </a:t>
            </a:r>
          </a:p>
          <a:p>
            <a:pPr>
              <a:spcAft>
                <a:spcPts val="1200"/>
              </a:spcAft>
            </a:pPr>
            <a:r>
              <a:rPr lang="hr-HR" dirty="0" err="1" smtClean="0"/>
              <a:t>Dorijan</a:t>
            </a:r>
            <a:r>
              <a:rPr lang="hr-HR" dirty="0" smtClean="0"/>
              <a:t> </a:t>
            </a:r>
            <a:r>
              <a:rPr lang="hr-HR" dirty="0" err="1" smtClean="0"/>
              <a:t>Zadravec</a:t>
            </a:r>
            <a:r>
              <a:rPr lang="hr-HR" dirty="0" smtClean="0"/>
              <a:t>, 2.r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Ksenija </a:t>
            </a:r>
            <a:r>
              <a:rPr lang="hr-HR" dirty="0" err="1" smtClean="0"/>
              <a:t>Korent</a:t>
            </a:r>
            <a:endParaRPr lang="hr-HR" dirty="0" smtClean="0"/>
          </a:p>
          <a:p>
            <a:pPr>
              <a:spcAft>
                <a:spcPts val="1200"/>
              </a:spcAft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DRŽAVNO NATJECANJE IZ </a:t>
            </a:r>
            <a:br>
              <a:rPr lang="hr-HR" sz="3600" b="1" dirty="0" smtClean="0"/>
            </a:br>
            <a:r>
              <a:rPr lang="hr-HR" sz="3600" b="1" dirty="0" smtClean="0"/>
              <a:t>INFORMATIKE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6936" y="2719461"/>
            <a:ext cx="6933456" cy="330182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hr-HR" sz="3600" dirty="0" smtClean="0"/>
              <a:t> Matija </a:t>
            </a:r>
            <a:r>
              <a:rPr lang="hr-HR" sz="3600" dirty="0" err="1" smtClean="0"/>
              <a:t>Bujanić</a:t>
            </a:r>
            <a:r>
              <a:rPr lang="hr-HR" sz="3600" dirty="0" smtClean="0"/>
              <a:t>, 5.b</a:t>
            </a:r>
          </a:p>
          <a:p>
            <a:pPr>
              <a:spcAft>
                <a:spcPts val="1200"/>
              </a:spcAft>
              <a:buNone/>
            </a:pPr>
            <a:r>
              <a:rPr lang="hr-HR" sz="3600" dirty="0" smtClean="0"/>
              <a:t>Mentor: Karlo </a:t>
            </a:r>
            <a:r>
              <a:rPr lang="hr-HR" sz="3600" dirty="0" err="1" smtClean="0"/>
              <a:t>Zadravec</a:t>
            </a:r>
            <a:r>
              <a:rPr lang="hr-HR" sz="3600" dirty="0" smtClean="0"/>
              <a:t>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Matematički klokan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2431429"/>
            <a:ext cx="7416824" cy="330182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/>
              <a:t> Josipa Petrović, 4.b 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 Niko Kosi, 4.b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Ružica </a:t>
            </a:r>
            <a:r>
              <a:rPr lang="hr-HR" dirty="0" err="1" smtClean="0"/>
              <a:t>Kacun</a:t>
            </a:r>
            <a:endParaRPr lang="hr-HR" dirty="0" smtClean="0"/>
          </a:p>
          <a:p>
            <a:pPr>
              <a:spcAft>
                <a:spcPts val="1200"/>
              </a:spcAft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Matematički klokan</a:t>
            </a:r>
            <a:endParaRPr lang="hr-HR" sz="32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99592" y="1988841"/>
            <a:ext cx="7416824" cy="403244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Lorena </a:t>
            </a:r>
            <a:r>
              <a:rPr lang="hr-HR" dirty="0" err="1" smtClean="0"/>
              <a:t>Brzuhalski</a:t>
            </a:r>
            <a:r>
              <a:rPr lang="hr-HR" dirty="0" smtClean="0"/>
              <a:t>, 5.b 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 Branka Šeparović- Golubić</a:t>
            </a:r>
          </a:p>
          <a:p>
            <a:pPr>
              <a:spcAft>
                <a:spcPts val="1200"/>
              </a:spcAft>
              <a:buNone/>
            </a:pPr>
            <a:endParaRPr lang="hr-HR" dirty="0" smtClean="0"/>
          </a:p>
          <a:p>
            <a:pPr>
              <a:spcAft>
                <a:spcPts val="1200"/>
              </a:spcAft>
            </a:pPr>
            <a:r>
              <a:rPr lang="hr-HR" dirty="0" smtClean="0"/>
              <a:t>Karla </a:t>
            </a:r>
            <a:r>
              <a:rPr lang="hr-HR" dirty="0" err="1" smtClean="0"/>
              <a:t>Vurušić</a:t>
            </a:r>
            <a:r>
              <a:rPr lang="hr-HR" dirty="0" smtClean="0"/>
              <a:t>, 7.b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Vesna </a:t>
            </a:r>
            <a:r>
              <a:rPr lang="hr-HR" dirty="0" err="1" smtClean="0"/>
              <a:t>Martinjak</a:t>
            </a:r>
            <a:endParaRPr lang="hr-HR" dirty="0" smtClean="0"/>
          </a:p>
          <a:p>
            <a:pPr>
              <a:spcAft>
                <a:spcPts val="1200"/>
              </a:spcAft>
              <a:buNone/>
            </a:pP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9471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>Natječaj knjižnice i čitaonice “Nikola Zrinski”</a:t>
            </a:r>
            <a:br>
              <a:rPr lang="hr-HR" sz="3600" b="1" dirty="0" smtClean="0"/>
            </a:b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8904" y="2215405"/>
            <a:ext cx="82296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hr-HR" dirty="0" smtClean="0"/>
              <a:t>Anja Marodi, 4.b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Franjo </a:t>
            </a:r>
            <a:r>
              <a:rPr lang="hr-HR" dirty="0" err="1" smtClean="0"/>
              <a:t>Kranjčec</a:t>
            </a:r>
            <a:r>
              <a:rPr lang="hr-HR" dirty="0" smtClean="0"/>
              <a:t>, 4.b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Ružica </a:t>
            </a:r>
            <a:r>
              <a:rPr lang="hr-HR" dirty="0" err="1" smtClean="0"/>
              <a:t>Kacun</a:t>
            </a: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hr-HR" dirty="0" smtClean="0"/>
              <a:t>Natječaj Moja prva knjiga</a:t>
            </a:r>
            <a:endParaRPr lang="hr-HR" dirty="0"/>
          </a:p>
        </p:txBody>
      </p:sp>
      <p:sp>
        <p:nvSpPr>
          <p:cNvPr id="6" name="Rezervirano mjesto sadržaja 5"/>
          <p:cNvSpPr>
            <a:spLocks noGrp="1"/>
          </p:cNvSpPr>
          <p:nvPr>
            <p:ph idx="1"/>
          </p:nvPr>
        </p:nvSpPr>
        <p:spPr>
          <a:xfrm>
            <a:off x="899592" y="1988841"/>
            <a:ext cx="7056784" cy="3240359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hr-HR" dirty="0" smtClean="0"/>
              <a:t>Saša </a:t>
            </a:r>
            <a:r>
              <a:rPr lang="hr-HR" dirty="0" err="1" smtClean="0"/>
              <a:t>Munđar</a:t>
            </a:r>
            <a:r>
              <a:rPr lang="hr-HR" dirty="0" smtClean="0"/>
              <a:t>, 3.b</a:t>
            </a:r>
          </a:p>
          <a:p>
            <a:pPr>
              <a:spcAft>
                <a:spcPts val="1200"/>
              </a:spcAft>
            </a:pPr>
            <a:r>
              <a:rPr lang="hr-HR" dirty="0" smtClean="0"/>
              <a:t>Monika Petrović, 3.b</a:t>
            </a:r>
          </a:p>
          <a:p>
            <a:pPr>
              <a:spcAft>
                <a:spcPts val="1200"/>
              </a:spcAft>
              <a:buNone/>
            </a:pPr>
            <a:endParaRPr lang="hr-HR" dirty="0" smtClean="0"/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Vera </a:t>
            </a:r>
            <a:r>
              <a:rPr lang="hr-HR" dirty="0" err="1" smtClean="0"/>
              <a:t>Fučko</a:t>
            </a:r>
            <a:r>
              <a:rPr lang="hr-HR" dirty="0" smtClean="0"/>
              <a:t> - </a:t>
            </a:r>
            <a:r>
              <a:rPr lang="hr-HR" dirty="0" err="1" smtClean="0"/>
              <a:t>Trstoglavec</a:t>
            </a:r>
            <a:endParaRPr lang="hr-HR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Sportska natjecanja</a:t>
            </a:r>
            <a:endParaRPr lang="hr-HR" dirty="0"/>
          </a:p>
        </p:txBody>
      </p:sp>
      <p:sp>
        <p:nvSpPr>
          <p:cNvPr id="4" name="Podnaslov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2015./2016.</a:t>
            </a:r>
            <a:endParaRPr lang="hr-H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Županijsko natjecanje u </a:t>
            </a:r>
            <a:br>
              <a:rPr lang="hr-HR" sz="3600" dirty="0" smtClean="0"/>
            </a:br>
            <a:r>
              <a:rPr lang="hr-HR" sz="3600" dirty="0" smtClean="0"/>
              <a:t>košarci 5.-6.razred , djevojčice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4038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sz="3200" b="1" dirty="0" smtClean="0"/>
              <a:t>1.mjesto</a:t>
            </a:r>
          </a:p>
          <a:p>
            <a:pPr lvl="0"/>
            <a:r>
              <a:rPr lang="hr-HR" dirty="0" smtClean="0"/>
              <a:t>   Antonija Hamer,5.a </a:t>
            </a:r>
          </a:p>
          <a:p>
            <a:pPr lvl="0"/>
            <a:r>
              <a:rPr lang="hr-HR" dirty="0" smtClean="0"/>
              <a:t> Iva </a:t>
            </a:r>
            <a:r>
              <a:rPr lang="hr-HR" dirty="0" err="1" smtClean="0"/>
              <a:t>Hančić</a:t>
            </a:r>
            <a:r>
              <a:rPr lang="hr-HR" dirty="0" smtClean="0"/>
              <a:t>, 5.a</a:t>
            </a:r>
          </a:p>
          <a:p>
            <a:pPr lvl="0"/>
            <a:r>
              <a:rPr lang="hr-HR" dirty="0" smtClean="0"/>
              <a:t> Lucija </a:t>
            </a:r>
            <a:r>
              <a:rPr lang="hr-HR" dirty="0" err="1" smtClean="0"/>
              <a:t>Talan</a:t>
            </a:r>
            <a:r>
              <a:rPr lang="hr-HR" dirty="0" smtClean="0"/>
              <a:t> , 5.a</a:t>
            </a:r>
          </a:p>
          <a:p>
            <a:pPr lvl="0"/>
            <a:r>
              <a:rPr lang="hr-HR" dirty="0" smtClean="0"/>
              <a:t> Ema Varga, 5.a</a:t>
            </a:r>
          </a:p>
          <a:p>
            <a:pPr lvl="0"/>
            <a:r>
              <a:rPr lang="hr-HR" dirty="0" smtClean="0"/>
              <a:t> </a:t>
            </a:r>
            <a:r>
              <a:rPr lang="hr-HR" dirty="0" err="1" smtClean="0"/>
              <a:t>Nikol</a:t>
            </a:r>
            <a:r>
              <a:rPr lang="hr-HR" dirty="0" smtClean="0"/>
              <a:t> Dobranić, 5.b </a:t>
            </a:r>
          </a:p>
          <a:p>
            <a:pPr lvl="0"/>
            <a:r>
              <a:rPr lang="hr-HR" dirty="0" smtClean="0"/>
              <a:t> Antonija Marodi, 5.b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    Mentor: Bruno Kovačić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211960" y="2564904"/>
            <a:ext cx="4680520" cy="3960440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 smtClean="0"/>
              <a:t>Laura Novak, 5.b </a:t>
            </a:r>
          </a:p>
          <a:p>
            <a:pPr lvl="0"/>
            <a:r>
              <a:rPr lang="hr-HR" dirty="0" smtClean="0"/>
              <a:t>Lorena </a:t>
            </a:r>
            <a:r>
              <a:rPr lang="hr-HR" dirty="0" err="1" smtClean="0"/>
              <a:t>Brzuhalski</a:t>
            </a:r>
            <a:r>
              <a:rPr lang="hr-HR" dirty="0" smtClean="0"/>
              <a:t>, 5.b</a:t>
            </a:r>
          </a:p>
          <a:p>
            <a:pPr lvl="0"/>
            <a:r>
              <a:rPr lang="hr-HR" dirty="0" smtClean="0"/>
              <a:t> Tea </a:t>
            </a:r>
            <a:r>
              <a:rPr lang="hr-HR" dirty="0" err="1" smtClean="0"/>
              <a:t>Antonović</a:t>
            </a:r>
            <a:r>
              <a:rPr lang="hr-HR" dirty="0" smtClean="0"/>
              <a:t> , 6.r</a:t>
            </a:r>
          </a:p>
          <a:p>
            <a:pPr lvl="0"/>
            <a:r>
              <a:rPr lang="hr-HR" dirty="0" smtClean="0"/>
              <a:t> Antonia Car, 6.r </a:t>
            </a:r>
          </a:p>
          <a:p>
            <a:pPr lvl="0"/>
            <a:r>
              <a:rPr lang="hr-HR" dirty="0" smtClean="0"/>
              <a:t> Nika </a:t>
            </a:r>
            <a:r>
              <a:rPr lang="hr-HR" dirty="0" err="1" smtClean="0"/>
              <a:t>Goričanec</a:t>
            </a:r>
            <a:r>
              <a:rPr lang="hr-HR" dirty="0" smtClean="0"/>
              <a:t> </a:t>
            </a:r>
            <a:r>
              <a:rPr lang="hr-HR" dirty="0" err="1" smtClean="0"/>
              <a:t>Dokleja</a:t>
            </a:r>
            <a:r>
              <a:rPr lang="hr-HR" dirty="0" smtClean="0"/>
              <a:t>,6.r </a:t>
            </a:r>
          </a:p>
          <a:p>
            <a:pPr lvl="0"/>
            <a:r>
              <a:rPr lang="hr-HR" dirty="0" smtClean="0"/>
              <a:t> Petra </a:t>
            </a:r>
            <a:r>
              <a:rPr lang="hr-HR" dirty="0" err="1" smtClean="0"/>
              <a:t>Talan</a:t>
            </a:r>
            <a:r>
              <a:rPr lang="hr-HR" dirty="0" smtClean="0"/>
              <a:t>, 6.r</a:t>
            </a:r>
          </a:p>
          <a:p>
            <a:r>
              <a:rPr lang="hr-HR" dirty="0" smtClean="0"/>
              <a:t>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58083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224136"/>
          </a:xfrm>
        </p:spPr>
        <p:txBody>
          <a:bodyPr>
            <a:noAutofit/>
          </a:bodyPr>
          <a:lstStyle/>
          <a:p>
            <a:r>
              <a:rPr lang="hr-HR" sz="3600" dirty="0" smtClean="0"/>
              <a:t>Županijsko natjecanje u </a:t>
            </a:r>
            <a:br>
              <a:rPr lang="hr-HR" sz="3600" dirty="0" smtClean="0"/>
            </a:br>
            <a:r>
              <a:rPr lang="hr-HR" sz="3600" dirty="0" smtClean="0"/>
              <a:t>košarci 5.-6.razred , dječaci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42792" cy="4320479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hr-HR" b="1" dirty="0" smtClean="0"/>
              <a:t>1. mjesto</a:t>
            </a:r>
          </a:p>
          <a:p>
            <a:pPr lvl="0"/>
            <a:r>
              <a:rPr lang="hr-HR" dirty="0" smtClean="0"/>
              <a:t>Franjo </a:t>
            </a:r>
            <a:r>
              <a:rPr lang="hr-HR" dirty="0" err="1" smtClean="0"/>
              <a:t>Kranjčec</a:t>
            </a:r>
            <a:r>
              <a:rPr lang="hr-HR" dirty="0" smtClean="0"/>
              <a:t>, 4.b</a:t>
            </a:r>
          </a:p>
          <a:p>
            <a:pPr lvl="0"/>
            <a:r>
              <a:rPr lang="hr-HR" dirty="0" smtClean="0"/>
              <a:t>Matej Horvat, 3.b</a:t>
            </a:r>
          </a:p>
          <a:p>
            <a:pPr lvl="0"/>
            <a:r>
              <a:rPr lang="hr-HR" dirty="0" smtClean="0"/>
              <a:t>Lovro Horvat, 5. a</a:t>
            </a:r>
          </a:p>
          <a:p>
            <a:pPr lvl="0"/>
            <a:r>
              <a:rPr lang="hr-HR" dirty="0" smtClean="0"/>
              <a:t> Vanja </a:t>
            </a:r>
            <a:r>
              <a:rPr lang="hr-HR" dirty="0" err="1" smtClean="0"/>
              <a:t>Modrinjak</a:t>
            </a:r>
            <a:r>
              <a:rPr lang="hr-HR" dirty="0" smtClean="0"/>
              <a:t>, 5.a</a:t>
            </a:r>
          </a:p>
          <a:p>
            <a:r>
              <a:rPr lang="hr-HR" dirty="0" smtClean="0"/>
              <a:t> Matija </a:t>
            </a:r>
            <a:r>
              <a:rPr lang="hr-HR" dirty="0" err="1" smtClean="0"/>
              <a:t>Meglić</a:t>
            </a:r>
            <a:r>
              <a:rPr lang="hr-HR" dirty="0" smtClean="0"/>
              <a:t>, 5.a </a:t>
            </a:r>
          </a:p>
          <a:p>
            <a:r>
              <a:rPr lang="hr-HR" dirty="0" smtClean="0"/>
              <a:t>Jakov Horvat, 5.a</a:t>
            </a:r>
          </a:p>
          <a:p>
            <a:pPr lvl="0"/>
            <a:endParaRPr lang="hr-HR" dirty="0" smtClean="0"/>
          </a:p>
          <a:p>
            <a:pPr lvl="0">
              <a:buNone/>
            </a:pPr>
            <a:r>
              <a:rPr lang="hr-HR" dirty="0" smtClean="0"/>
              <a:t>Mentor: Bruno Kovačić </a:t>
            </a:r>
          </a:p>
          <a:p>
            <a:pPr marL="0" indent="0">
              <a:buNone/>
            </a:pPr>
            <a:endParaRPr lang="hr-HR" dirty="0" smtClean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4008" y="2564904"/>
            <a:ext cx="4042792" cy="3312368"/>
          </a:xfrm>
        </p:spPr>
        <p:txBody>
          <a:bodyPr>
            <a:normAutofit lnSpcReduction="10000"/>
          </a:bodyPr>
          <a:lstStyle/>
          <a:p>
            <a:pPr lvl="0"/>
            <a:r>
              <a:rPr lang="hr-HR" dirty="0" err="1" smtClean="0"/>
              <a:t>Samuel</a:t>
            </a:r>
            <a:r>
              <a:rPr lang="hr-HR" dirty="0" smtClean="0"/>
              <a:t> </a:t>
            </a:r>
            <a:r>
              <a:rPr lang="hr-HR" dirty="0" err="1" smtClean="0"/>
              <a:t>Hranjec</a:t>
            </a:r>
            <a:r>
              <a:rPr lang="hr-HR" dirty="0" smtClean="0"/>
              <a:t>, 5.b </a:t>
            </a:r>
          </a:p>
          <a:p>
            <a:pPr lvl="0"/>
            <a:r>
              <a:rPr lang="hr-HR" dirty="0" smtClean="0"/>
              <a:t>Domagoj </a:t>
            </a:r>
            <a:r>
              <a:rPr lang="hr-HR" dirty="0" err="1" smtClean="0"/>
              <a:t>Vlahek</a:t>
            </a:r>
            <a:r>
              <a:rPr lang="hr-HR" dirty="0" smtClean="0"/>
              <a:t>, 5.b </a:t>
            </a:r>
          </a:p>
          <a:p>
            <a:pPr lvl="0"/>
            <a:r>
              <a:rPr lang="hr-HR" dirty="0" smtClean="0"/>
              <a:t> Matija Herman, 6. </a:t>
            </a:r>
          </a:p>
          <a:p>
            <a:pPr lvl="0"/>
            <a:r>
              <a:rPr lang="hr-HR" dirty="0" smtClean="0"/>
              <a:t> Dorian </a:t>
            </a:r>
            <a:r>
              <a:rPr lang="hr-HR" dirty="0" err="1" smtClean="0"/>
              <a:t>Hrustek</a:t>
            </a:r>
            <a:r>
              <a:rPr lang="hr-HR" dirty="0" smtClean="0"/>
              <a:t>, 6. </a:t>
            </a:r>
          </a:p>
          <a:p>
            <a:pPr lvl="0"/>
            <a:r>
              <a:rPr lang="hr-HR" dirty="0" smtClean="0"/>
              <a:t> Luka Magdalenić, 6. </a:t>
            </a:r>
          </a:p>
          <a:p>
            <a:pPr lvl="0"/>
            <a:r>
              <a:rPr lang="hr-HR" dirty="0" smtClean="0"/>
              <a:t> Lovro Kolarić, 6 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669755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070992"/>
          </a:xfrm>
        </p:spPr>
        <p:txBody>
          <a:bodyPr>
            <a:noAutofit/>
          </a:bodyPr>
          <a:lstStyle/>
          <a:p>
            <a:r>
              <a:rPr lang="hr-HR" sz="3200" dirty="0" smtClean="0"/>
              <a:t>Županijsko natjecanje u </a:t>
            </a:r>
            <a:br>
              <a:rPr lang="hr-HR" sz="3200" dirty="0" smtClean="0"/>
            </a:br>
            <a:r>
              <a:rPr lang="hr-HR" sz="3200" dirty="0" smtClean="0"/>
              <a:t>košarci 7.- 8.razred , djevojčic</a:t>
            </a:r>
            <a:r>
              <a:rPr lang="hr-HR" sz="3600" dirty="0" smtClean="0"/>
              <a:t>e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41868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200" b="1" dirty="0" smtClean="0"/>
              <a:t>   2.mjesto</a:t>
            </a:r>
          </a:p>
          <a:p>
            <a:pPr>
              <a:buNone/>
            </a:pPr>
            <a:r>
              <a:rPr lang="hr-HR" dirty="0" smtClean="0"/>
              <a:t>  Simona </a:t>
            </a:r>
            <a:r>
              <a:rPr lang="hr-HR" dirty="0" err="1" smtClean="0"/>
              <a:t>Zdolec</a:t>
            </a:r>
            <a:r>
              <a:rPr lang="hr-HR" dirty="0" smtClean="0"/>
              <a:t>, 7.a</a:t>
            </a:r>
          </a:p>
          <a:p>
            <a:pPr>
              <a:buNone/>
            </a:pPr>
            <a:r>
              <a:rPr lang="hr-HR" dirty="0" smtClean="0"/>
              <a:t>  Helena Jelenić, 7,b</a:t>
            </a:r>
          </a:p>
          <a:p>
            <a:pPr>
              <a:buNone/>
            </a:pPr>
            <a:r>
              <a:rPr lang="hr-HR" dirty="0" smtClean="0"/>
              <a:t>  </a:t>
            </a:r>
            <a:r>
              <a:rPr lang="hr-HR" dirty="0" err="1" smtClean="0"/>
              <a:t>Evelin</a:t>
            </a:r>
            <a:r>
              <a:rPr lang="hr-HR" dirty="0" smtClean="0"/>
              <a:t> </a:t>
            </a:r>
            <a:r>
              <a:rPr lang="hr-HR" dirty="0" err="1" smtClean="0"/>
              <a:t>Šoltić</a:t>
            </a:r>
            <a:r>
              <a:rPr lang="hr-HR" dirty="0" smtClean="0"/>
              <a:t>, 8.a</a:t>
            </a:r>
          </a:p>
          <a:p>
            <a:pPr>
              <a:buNone/>
            </a:pPr>
            <a:r>
              <a:rPr lang="hr-HR" dirty="0" smtClean="0"/>
              <a:t> </a:t>
            </a:r>
            <a:r>
              <a:rPr lang="hr-HR" dirty="0" err="1" smtClean="0"/>
              <a:t>Paolina</a:t>
            </a:r>
            <a:r>
              <a:rPr lang="hr-HR" dirty="0" smtClean="0"/>
              <a:t> </a:t>
            </a:r>
            <a:r>
              <a:rPr lang="hr-HR" dirty="0" err="1" smtClean="0"/>
              <a:t>Kranjčec</a:t>
            </a:r>
            <a:r>
              <a:rPr lang="hr-HR" dirty="0" smtClean="0"/>
              <a:t>, 8.a</a:t>
            </a:r>
          </a:p>
          <a:p>
            <a:pPr>
              <a:buNone/>
            </a:pPr>
            <a:r>
              <a:rPr lang="hr-HR" dirty="0" smtClean="0"/>
              <a:t> Tea </a:t>
            </a:r>
            <a:r>
              <a:rPr lang="hr-HR" dirty="0" err="1" smtClean="0"/>
              <a:t>Antonović</a:t>
            </a:r>
            <a:r>
              <a:rPr lang="hr-HR" dirty="0" smtClean="0"/>
              <a:t>, 6.r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Mentor: Bruno Kovačić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139952" y="2204864"/>
            <a:ext cx="4546848" cy="43204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 smtClean="0"/>
              <a:t>Nika </a:t>
            </a:r>
            <a:r>
              <a:rPr lang="hr-HR" dirty="0" err="1" smtClean="0"/>
              <a:t>Goričanec</a:t>
            </a:r>
            <a:r>
              <a:rPr lang="hr-HR" dirty="0" smtClean="0"/>
              <a:t> </a:t>
            </a:r>
            <a:r>
              <a:rPr lang="hr-HR" dirty="0" err="1" smtClean="0"/>
              <a:t>Dokleja</a:t>
            </a:r>
            <a:r>
              <a:rPr lang="hr-HR" dirty="0" smtClean="0"/>
              <a:t>, 6.r</a:t>
            </a:r>
          </a:p>
          <a:p>
            <a:pPr>
              <a:buNone/>
            </a:pPr>
            <a:r>
              <a:rPr lang="hr-HR" dirty="0" smtClean="0"/>
              <a:t> Petra </a:t>
            </a:r>
            <a:r>
              <a:rPr lang="hr-HR" dirty="0" err="1" smtClean="0"/>
              <a:t>Talan</a:t>
            </a:r>
            <a:r>
              <a:rPr lang="hr-HR" dirty="0" smtClean="0"/>
              <a:t>, 6.r</a:t>
            </a:r>
          </a:p>
          <a:p>
            <a:pPr>
              <a:buNone/>
            </a:pPr>
            <a:r>
              <a:rPr lang="hr-HR" dirty="0" smtClean="0"/>
              <a:t> Antonia Car, 6.r</a:t>
            </a:r>
          </a:p>
          <a:p>
            <a:pPr>
              <a:buNone/>
            </a:pPr>
            <a:r>
              <a:rPr lang="hr-HR" dirty="0" smtClean="0"/>
              <a:t> Lucija </a:t>
            </a:r>
            <a:r>
              <a:rPr lang="hr-HR" dirty="0" err="1" smtClean="0"/>
              <a:t>Talan</a:t>
            </a:r>
            <a:r>
              <a:rPr lang="hr-HR" dirty="0" smtClean="0"/>
              <a:t>, 5.a</a:t>
            </a:r>
          </a:p>
          <a:p>
            <a:pPr>
              <a:buNone/>
            </a:pPr>
            <a:r>
              <a:rPr lang="hr-HR" dirty="0" smtClean="0"/>
              <a:t> Iva </a:t>
            </a:r>
            <a:r>
              <a:rPr lang="hr-HR" dirty="0" err="1" smtClean="0"/>
              <a:t>Hančić</a:t>
            </a:r>
            <a:r>
              <a:rPr lang="hr-HR" dirty="0" smtClean="0"/>
              <a:t>, 5.a</a:t>
            </a:r>
          </a:p>
          <a:p>
            <a:pPr>
              <a:buNone/>
            </a:pPr>
            <a:r>
              <a:rPr lang="hr-HR" dirty="0" smtClean="0"/>
              <a:t> Ema Varga, 5.a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77444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Jesenski  kros </a:t>
            </a:r>
            <a:br>
              <a:rPr lang="hr-HR" dirty="0" smtClean="0"/>
            </a:br>
            <a:r>
              <a:rPr lang="hr-HR" dirty="0" smtClean="0"/>
              <a:t>Međimurja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33955" y="192737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2. mjesto</a:t>
            </a:r>
          </a:p>
          <a:p>
            <a:pPr>
              <a:buNone/>
            </a:pPr>
            <a:r>
              <a:rPr lang="hr-HR" dirty="0" smtClean="0"/>
              <a:t> Leda </a:t>
            </a:r>
            <a:r>
              <a:rPr lang="hr-HR" dirty="0" err="1" smtClean="0"/>
              <a:t>Plevnjak</a:t>
            </a:r>
            <a:r>
              <a:rPr lang="hr-HR" smtClean="0"/>
              <a:t>, 3.a</a:t>
            </a:r>
            <a:endParaRPr lang="hr-HR" dirty="0" smtClean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Mentorica: Marina Gajski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2812204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dirty="0" smtClean="0"/>
              <a:t>Županijsko natjecanje u </a:t>
            </a:r>
            <a:br>
              <a:rPr lang="hr-HR" sz="3600" dirty="0" smtClean="0"/>
            </a:br>
            <a:r>
              <a:rPr lang="hr-HR" sz="3600" dirty="0" smtClean="0"/>
              <a:t>stolnom tenisu</a:t>
            </a:r>
            <a:endParaRPr lang="hr-HR" sz="36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99381"/>
            <a:ext cx="7931224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hr-HR" sz="3200" b="1" dirty="0" smtClean="0"/>
          </a:p>
          <a:p>
            <a:r>
              <a:rPr lang="hr-HR" dirty="0" smtClean="0"/>
              <a:t> Nino </a:t>
            </a:r>
            <a:r>
              <a:rPr lang="hr-HR" dirty="0" err="1" smtClean="0"/>
              <a:t>Baša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Stjepan Petković, 8.a</a:t>
            </a:r>
          </a:p>
          <a:p>
            <a:r>
              <a:rPr lang="hr-HR" dirty="0" smtClean="0"/>
              <a:t>Lovro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r>
              <a:rPr lang="hr-HR" dirty="0" smtClean="0"/>
              <a:t>Filip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endParaRPr lang="hr-HR" dirty="0" smtClean="0"/>
          </a:p>
          <a:p>
            <a:r>
              <a:rPr lang="hr-HR" dirty="0" smtClean="0"/>
              <a:t>Mentor: Nino Bujan</a:t>
            </a:r>
          </a:p>
          <a:p>
            <a:pPr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 smtClean="0"/>
              <a:t>    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40324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r-HR" dirty="0" smtClean="0"/>
              <a:t> </a:t>
            </a:r>
            <a:endParaRPr lang="hr-HR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7744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45840"/>
            <a:ext cx="8229600" cy="1143000"/>
          </a:xfrm>
        </p:spPr>
        <p:txBody>
          <a:bodyPr>
            <a:noAutofit/>
          </a:bodyPr>
          <a:lstStyle/>
          <a:p>
            <a:r>
              <a:rPr lang="hr-HR" sz="3600" b="1" dirty="0" smtClean="0"/>
              <a:t>DRŽAVNO NATJECANJE IZ </a:t>
            </a:r>
            <a:br>
              <a:rPr lang="hr-HR" sz="3600" b="1" dirty="0" smtClean="0"/>
            </a:br>
            <a:r>
              <a:rPr lang="hr-HR" sz="3600" b="1" dirty="0" smtClean="0"/>
              <a:t>TEHNIČKE KULTURE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166936" y="2719461"/>
            <a:ext cx="6717432" cy="366186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hr-HR" sz="3600" dirty="0" smtClean="0"/>
              <a:t> Stjepan Petković, 8.a</a:t>
            </a:r>
          </a:p>
          <a:p>
            <a:pPr>
              <a:spcAft>
                <a:spcPts val="1200"/>
              </a:spcAft>
              <a:buNone/>
            </a:pPr>
            <a:r>
              <a:rPr lang="hr-HR" sz="3600" dirty="0" smtClean="0"/>
              <a:t>Mentor:  Željko Medved</a:t>
            </a:r>
          </a:p>
          <a:p>
            <a:pPr>
              <a:spcAft>
                <a:spcPts val="1200"/>
              </a:spcAft>
              <a:buNone/>
            </a:pPr>
            <a:r>
              <a:rPr lang="hr-HR" sz="3600" dirty="0" smtClean="0"/>
              <a:t>              </a:t>
            </a:r>
            <a:endParaRPr lang="hr-H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sz="3600" b="1" dirty="0" smtClean="0"/>
              <a:t>Državno natjecanje </a:t>
            </a:r>
            <a:br>
              <a:rPr lang="hr-HR" sz="3600" b="1" dirty="0" smtClean="0"/>
            </a:br>
            <a:r>
              <a:rPr lang="hr-HR" sz="3600" b="1" dirty="0" smtClean="0"/>
              <a:t>“Čitanjem do zvijezda”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2647453"/>
            <a:ext cx="8229600" cy="4525963"/>
          </a:xfrm>
        </p:spPr>
        <p:txBody>
          <a:bodyPr/>
          <a:lstStyle/>
          <a:p>
            <a:pPr>
              <a:spcAft>
                <a:spcPts val="1200"/>
              </a:spcAft>
              <a:buFont typeface="Wingdings" pitchFamily="2" charset="2"/>
              <a:buChar char="ü"/>
            </a:pPr>
            <a:r>
              <a:rPr lang="hr-HR" dirty="0" smtClean="0"/>
              <a:t>Ivan </a:t>
            </a:r>
            <a:r>
              <a:rPr lang="hr-HR" dirty="0" err="1" smtClean="0"/>
              <a:t>Munđar</a:t>
            </a:r>
            <a:r>
              <a:rPr lang="hr-HR" dirty="0" smtClean="0"/>
              <a:t>, 8.b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Tanja </a:t>
            </a:r>
            <a:r>
              <a:rPr lang="hr-HR" dirty="0" err="1" smtClean="0"/>
              <a:t>Radiković</a:t>
            </a:r>
            <a:endParaRPr lang="hr-H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1824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b="1" dirty="0" smtClean="0"/>
              <a:t>DRŽAVNA SMOTRA PROJEKATA IZ PODRUČJA GRAĐANSKOG ODGOJA I OBRAZOVANJA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78904" y="1999381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	                      </a:t>
            </a:r>
            <a:r>
              <a:rPr lang="hr-HR" b="1" dirty="0" smtClean="0"/>
              <a:t>Projekt građanin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Ema Varga, 5.a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Marina </a:t>
            </a:r>
            <a:r>
              <a:rPr lang="hr-HR" dirty="0" err="1" smtClean="0"/>
              <a:t>Oršuš</a:t>
            </a:r>
            <a:r>
              <a:rPr lang="hr-HR" dirty="0" smtClean="0"/>
              <a:t>, 5.a 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Vanja </a:t>
            </a:r>
            <a:r>
              <a:rPr lang="hr-HR" dirty="0" err="1" smtClean="0"/>
              <a:t>Modrinjak</a:t>
            </a:r>
            <a:r>
              <a:rPr lang="hr-HR" dirty="0" smtClean="0"/>
              <a:t>,5.a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 Antonija Hamer, 5.a 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Mentorica: Irena </a:t>
            </a:r>
            <a:r>
              <a:rPr lang="hr-HR" dirty="0" err="1" smtClean="0"/>
              <a:t>Levačić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296144"/>
          </a:xfrm>
        </p:spPr>
        <p:txBody>
          <a:bodyPr>
            <a:normAutofit fontScale="90000"/>
          </a:bodyPr>
          <a:lstStyle/>
          <a:p>
            <a:pPr algn="l"/>
            <a:r>
              <a:rPr lang="hr-HR" sz="3600" b="1" dirty="0" smtClean="0"/>
              <a:t>   Hrvatski školski film</a:t>
            </a:r>
            <a:br>
              <a:rPr lang="hr-HR" sz="3600" b="1" dirty="0" smtClean="0"/>
            </a:br>
            <a:r>
              <a:rPr lang="hr-HR" sz="3600" b="1" dirty="0" smtClean="0"/>
              <a:t>   </a:t>
            </a:r>
            <a:r>
              <a:rPr lang="hr-HR" sz="3200" b="1" dirty="0" smtClean="0"/>
              <a:t>Državna revija filmskog i video stvaralaštva djece</a:t>
            </a:r>
            <a:br>
              <a:rPr lang="hr-HR" sz="3200" b="1" dirty="0" smtClean="0"/>
            </a:b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50912" y="1916832"/>
            <a:ext cx="6717432" cy="42484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sz="2800" dirty="0" smtClean="0"/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Stjepan Petković, 8.a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Saša </a:t>
            </a:r>
            <a:r>
              <a:rPr lang="hr-HR" sz="2800" dirty="0" err="1" smtClean="0"/>
              <a:t>Bulović</a:t>
            </a:r>
            <a:r>
              <a:rPr lang="hr-HR" sz="2800" dirty="0" smtClean="0"/>
              <a:t>, 8.a 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Eva Varga, 7.a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Marija Horvat, 7.a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smtClean="0"/>
              <a:t>Lidija Pintarić, 7.b</a:t>
            </a:r>
          </a:p>
          <a:p>
            <a:pPr>
              <a:buFont typeface="Wingdings" pitchFamily="2" charset="2"/>
              <a:buChar char="ü"/>
            </a:pPr>
            <a:r>
              <a:rPr lang="hr-HR" sz="2800" dirty="0" err="1" smtClean="0"/>
              <a:t>Adella</a:t>
            </a:r>
            <a:r>
              <a:rPr lang="hr-HR" sz="2800" dirty="0" smtClean="0"/>
              <a:t> </a:t>
            </a:r>
            <a:r>
              <a:rPr lang="hr-HR" sz="2800" dirty="0" err="1" smtClean="0"/>
              <a:t>Pancer</a:t>
            </a:r>
            <a:r>
              <a:rPr lang="hr-HR" sz="2800" dirty="0" smtClean="0"/>
              <a:t>, 7.b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 smtClean="0"/>
              <a:t>Mentori: Nataša Kralj</a:t>
            </a:r>
          </a:p>
          <a:p>
            <a:pPr>
              <a:buNone/>
            </a:pPr>
            <a:r>
              <a:rPr lang="hr-HR" sz="2800" dirty="0" smtClean="0"/>
              <a:t>               Radovan Petković</a:t>
            </a:r>
            <a:r>
              <a:rPr lang="hr-HR" dirty="0" smtClean="0"/>
              <a:t>	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152128"/>
          </a:xfrm>
        </p:spPr>
        <p:txBody>
          <a:bodyPr>
            <a:normAutofit/>
          </a:bodyPr>
          <a:lstStyle/>
          <a:p>
            <a:r>
              <a:rPr lang="hr-HR" sz="3600" b="1" dirty="0" smtClean="0"/>
              <a:t>Prijedlog na državnu smotru LIDRANO</a:t>
            </a:r>
            <a:br>
              <a:rPr lang="hr-HR" sz="3600" b="1" dirty="0" smtClean="0"/>
            </a:br>
            <a:r>
              <a:rPr lang="hr-HR" sz="3200" dirty="0" smtClean="0"/>
              <a:t> Radio emisija</a:t>
            </a:r>
            <a:endParaRPr lang="hr-HR" sz="3600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4021907"/>
          </a:xfrm>
        </p:spPr>
        <p:txBody>
          <a:bodyPr numCol="2"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Lorena </a:t>
            </a:r>
            <a:r>
              <a:rPr lang="hr-HR" dirty="0" err="1" smtClean="0"/>
              <a:t>Brzuhalski</a:t>
            </a:r>
            <a:r>
              <a:rPr lang="hr-HR" dirty="0" smtClean="0"/>
              <a:t>, 5.b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Vanja </a:t>
            </a:r>
            <a:r>
              <a:rPr lang="hr-HR" dirty="0" err="1" smtClean="0"/>
              <a:t>Modrinjak</a:t>
            </a:r>
            <a:r>
              <a:rPr lang="hr-HR" dirty="0" smtClean="0"/>
              <a:t>, 5.a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Matija </a:t>
            </a:r>
            <a:r>
              <a:rPr lang="hr-HR" dirty="0" err="1" smtClean="0"/>
              <a:t>Bujanić</a:t>
            </a:r>
            <a:r>
              <a:rPr lang="hr-HR" dirty="0" smtClean="0"/>
              <a:t>, 5.b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Dino Farkaš, 5.b</a:t>
            </a:r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 smtClean="0"/>
              <a:t>Mentori: Nataša Kralj</a:t>
            </a:r>
          </a:p>
          <a:p>
            <a:pPr>
              <a:buNone/>
            </a:pPr>
            <a:r>
              <a:rPr lang="hr-HR" dirty="0" smtClean="0"/>
              <a:t>		Radovan Petković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Saša </a:t>
            </a:r>
            <a:r>
              <a:rPr lang="hr-HR" dirty="0" err="1" smtClean="0"/>
              <a:t>Bulović</a:t>
            </a:r>
            <a:r>
              <a:rPr lang="hr-HR" dirty="0" smtClean="0"/>
              <a:t>, 8.a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Stjepan Petković, 8.a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Filip </a:t>
            </a:r>
            <a:r>
              <a:rPr lang="hr-HR" dirty="0" err="1" smtClean="0"/>
              <a:t>Tkalčec</a:t>
            </a:r>
            <a:r>
              <a:rPr lang="hr-HR" dirty="0" smtClean="0"/>
              <a:t>, 8.a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Adela </a:t>
            </a:r>
            <a:r>
              <a:rPr lang="hr-HR" dirty="0" err="1" smtClean="0"/>
              <a:t>Pancer</a:t>
            </a:r>
            <a:r>
              <a:rPr lang="hr-HR" dirty="0" smtClean="0"/>
              <a:t>, 7.b</a:t>
            </a:r>
          </a:p>
          <a:p>
            <a:pPr>
              <a:buFont typeface="Wingdings" pitchFamily="2" charset="2"/>
              <a:buChar char="ü"/>
            </a:pPr>
            <a:r>
              <a:rPr lang="hr-HR" dirty="0" smtClean="0"/>
              <a:t>Lidija Pintarić, 7.b</a:t>
            </a:r>
          </a:p>
          <a:p>
            <a:pPr>
              <a:buFont typeface="Wingdings" pitchFamily="2" charset="2"/>
              <a:buChar char="ü"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>
            <a:normAutofit/>
          </a:bodyPr>
          <a:lstStyle/>
          <a:p>
            <a:r>
              <a:rPr lang="hr-HR" sz="3200" dirty="0" smtClean="0"/>
              <a:t>ŽUPANIJSKA NATJECANJA I SMOTRE</a:t>
            </a:r>
            <a:endParaRPr lang="hr-HR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238944" y="1628800"/>
            <a:ext cx="8229600" cy="4525963"/>
          </a:xfrm>
        </p:spPr>
        <p:txBody>
          <a:bodyPr/>
          <a:lstStyle/>
          <a:p>
            <a:pPr>
              <a:lnSpc>
                <a:spcPct val="200000"/>
              </a:lnSpc>
              <a:buNone/>
            </a:pPr>
            <a:r>
              <a:rPr lang="hr-HR" b="1" dirty="0" smtClean="0"/>
              <a:t>Njemački jezik</a:t>
            </a:r>
            <a:endParaRPr lang="hr-HR" dirty="0" smtClean="0"/>
          </a:p>
          <a:p>
            <a:pPr>
              <a:lnSpc>
                <a:spcPct val="200000"/>
              </a:lnSpc>
              <a:buNone/>
            </a:pPr>
            <a:r>
              <a:rPr lang="hr-HR" dirty="0" smtClean="0"/>
              <a:t>1. mjesto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 Dina Žužul, 8.b</a:t>
            </a:r>
          </a:p>
          <a:p>
            <a:pPr>
              <a:spcAft>
                <a:spcPts val="1200"/>
              </a:spcAft>
              <a:buNone/>
            </a:pPr>
            <a:r>
              <a:rPr lang="hr-HR" dirty="0" smtClean="0"/>
              <a:t>Mentor: Ivana </a:t>
            </a:r>
            <a:r>
              <a:rPr lang="hr-HR" dirty="0" err="1" smtClean="0"/>
              <a:t>Komar</a:t>
            </a:r>
            <a:r>
              <a:rPr lang="hr-HR" dirty="0" smtClean="0"/>
              <a:t> </a:t>
            </a:r>
            <a:r>
              <a:rPr lang="hr-HR" dirty="0" err="1" smtClean="0"/>
              <a:t>Srnec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Solsticij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709</TotalTime>
  <Words>848</Words>
  <Application>Microsoft Office PowerPoint</Application>
  <PresentationFormat>On-screen Show (4:3)</PresentationFormat>
  <Paragraphs>279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3" baseType="lpstr">
      <vt:lpstr>Arial</vt:lpstr>
      <vt:lpstr>Calibri</vt:lpstr>
      <vt:lpstr>Wingdings</vt:lpstr>
      <vt:lpstr>Office tema</vt:lpstr>
      <vt:lpstr>Rezultati državnih i županijskih natjecanja</vt:lpstr>
      <vt:lpstr>DRŽAVNO NATJECANJE IZ  NJEMAČKOG JEZIKA</vt:lpstr>
      <vt:lpstr>DRŽAVNO NATJECANJE IZ  INFORMATIKE</vt:lpstr>
      <vt:lpstr>DRŽAVNO NATJECANJE IZ  TEHNIČKE KULTURE</vt:lpstr>
      <vt:lpstr>Državno natjecanje  “Čitanjem do zvijezda”</vt:lpstr>
      <vt:lpstr>DRŽAVNA SMOTRA PROJEKATA IZ PODRUČJA GRAĐANSKOG ODGOJA I OBRAZOVANJA</vt:lpstr>
      <vt:lpstr>   Hrvatski školski film    Državna revija filmskog i video stvaralaštva djece </vt:lpstr>
      <vt:lpstr>Prijedlog na državnu smotru LIDRANO  Radio emisija</vt:lpstr>
      <vt:lpstr>ŽUPANIJSKA NATJECANJA I SMOTRE</vt:lpstr>
      <vt:lpstr>ŽUPANIJSKA NATJECANJA I SMOTRE</vt:lpstr>
      <vt:lpstr>ŽUPANIJSKA NATJECANJA I SMOTRE</vt:lpstr>
      <vt:lpstr>Županijska Modelarska liga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ŽUPANIJSKA NATJECANJA I SMOTRE</vt:lpstr>
      <vt:lpstr>2. ŽUPANIJSKA SMOTRA ŠKOLSKIH ZBOROVA</vt:lpstr>
      <vt:lpstr>ŽUPANIJSKA NATJECANJA I SMOTRE</vt:lpstr>
      <vt:lpstr>Matematički klokan</vt:lpstr>
      <vt:lpstr>Matematički klokan</vt:lpstr>
      <vt:lpstr>Matematički klokan</vt:lpstr>
      <vt:lpstr>Natječaj knjižnice i čitaonice “Nikola Zrinski” </vt:lpstr>
      <vt:lpstr>Natječaj Moja prva knjiga</vt:lpstr>
      <vt:lpstr>Sportska natjecanja</vt:lpstr>
      <vt:lpstr>Županijsko natjecanje u  košarci 5.-6.razred , djevojčice</vt:lpstr>
      <vt:lpstr>Županijsko natjecanje u  košarci 5.-6.razred , dječaci</vt:lpstr>
      <vt:lpstr>Županijsko natjecanje u  košarci 7.- 8.razred , djevojčice</vt:lpstr>
      <vt:lpstr>Jesenski  kros  Međimurja</vt:lpstr>
      <vt:lpstr>Županijsko natjecanje u  stolnom tenisu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Tanja Radiković</cp:lastModifiedBy>
  <cp:revision>84</cp:revision>
  <dcterms:created xsi:type="dcterms:W3CDTF">2015-05-26T11:54:09Z</dcterms:created>
  <dcterms:modified xsi:type="dcterms:W3CDTF">2016-07-13T20:22:53Z</dcterms:modified>
</cp:coreProperties>
</file>